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5"/>
  </p:notesMasterIdLst>
  <p:sldIdLst>
    <p:sldId id="308" r:id="rId2"/>
    <p:sldId id="284" r:id="rId3"/>
    <p:sldId id="285" r:id="rId4"/>
    <p:sldId id="302" r:id="rId5"/>
    <p:sldId id="303" r:id="rId6"/>
    <p:sldId id="304" r:id="rId7"/>
    <p:sldId id="305" r:id="rId8"/>
    <p:sldId id="306" r:id="rId9"/>
    <p:sldId id="310" r:id="rId10"/>
    <p:sldId id="307" r:id="rId11"/>
    <p:sldId id="264" r:id="rId12"/>
    <p:sldId id="265" r:id="rId13"/>
    <p:sldId id="266" r:id="rId14"/>
    <p:sldId id="267" r:id="rId15"/>
    <p:sldId id="271" r:id="rId16"/>
    <p:sldId id="272" r:id="rId17"/>
    <p:sldId id="263" r:id="rId18"/>
    <p:sldId id="275" r:id="rId19"/>
    <p:sldId id="276" r:id="rId20"/>
    <p:sldId id="278" r:id="rId21"/>
    <p:sldId id="260" r:id="rId22"/>
    <p:sldId id="282" r:id="rId23"/>
    <p:sldId id="291" r:id="rId24"/>
    <p:sldId id="294" r:id="rId25"/>
    <p:sldId id="295" r:id="rId26"/>
    <p:sldId id="296" r:id="rId27"/>
    <p:sldId id="297" r:id="rId28"/>
    <p:sldId id="292" r:id="rId29"/>
    <p:sldId id="293" r:id="rId30"/>
    <p:sldId id="257" r:id="rId31"/>
    <p:sldId id="258" r:id="rId32"/>
    <p:sldId id="256" r:id="rId33"/>
    <p:sldId id="299" r:id="rId34"/>
    <p:sldId id="300" r:id="rId35"/>
    <p:sldId id="280" r:id="rId36"/>
    <p:sldId id="279" r:id="rId37"/>
    <p:sldId id="309" r:id="rId38"/>
    <p:sldId id="277" r:id="rId39"/>
    <p:sldId id="281" r:id="rId40"/>
    <p:sldId id="273" r:id="rId41"/>
    <p:sldId id="269" r:id="rId42"/>
    <p:sldId id="283" r:id="rId43"/>
    <p:sldId id="301" r:id="rId44"/>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a:srgbClr val="3366FF"/>
    <a:srgbClr val="33CC33"/>
    <a:srgbClr val="FF3399"/>
    <a:srgbClr val="66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545" autoAdjust="0"/>
  </p:normalViewPr>
  <p:slideViewPr>
    <p:cSldViewPr snapToGrid="0">
      <p:cViewPr varScale="1">
        <p:scale>
          <a:sx n="74" d="100"/>
          <a:sy n="74" d="100"/>
        </p:scale>
        <p:origin x="1742"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EA838684-0DCF-40A5-970B-C63058DEB20C}" type="datetimeFigureOut">
              <a:rPr lang="en-US" smtClean="0"/>
              <a:pPr/>
              <a:t>6/18/2016</a:t>
            </a:fld>
            <a:endParaRPr lang="en-US"/>
          </a:p>
        </p:txBody>
      </p:sp>
      <p:sp>
        <p:nvSpPr>
          <p:cNvPr id="4" name="Slide Image Placeholder 3"/>
          <p:cNvSpPr>
            <a:spLocks noGrp="1" noRot="1" noChangeAspect="1"/>
          </p:cNvSpPr>
          <p:nvPr>
            <p:ph type="sldImg" idx="2"/>
          </p:nvPr>
        </p:nvSpPr>
        <p:spPr>
          <a:xfrm>
            <a:off x="1427163" y="1154113"/>
            <a:ext cx="4156075"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5A110EA4-5D8A-477D-A6C6-B09D968AC4AC}" type="slidenum">
              <a:rPr lang="en-US" smtClean="0"/>
              <a:pPr/>
              <a:t>‹#›</a:t>
            </a:fld>
            <a:endParaRPr lang="en-US"/>
          </a:p>
        </p:txBody>
      </p:sp>
    </p:spTree>
    <p:extLst>
      <p:ext uri="{BB962C8B-B14F-4D97-AF65-F5344CB8AC3E}">
        <p14:creationId xmlns:p14="http://schemas.microsoft.com/office/powerpoint/2010/main" val="947899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8299">
              <a:defRPr/>
            </a:pPr>
            <a:r>
              <a:rPr lang="en-US" sz="1600" dirty="0"/>
              <a:t>Together with DHEC, it was decided that the regional planning areas should coincide with river basins and that we should use the same basin designations that are used by DHEC in their watershed water quality assessments and for IBT permits.</a:t>
            </a:r>
          </a:p>
          <a:p>
            <a:endParaRPr lang="en-US" dirty="0"/>
          </a:p>
        </p:txBody>
      </p:sp>
      <p:sp>
        <p:nvSpPr>
          <p:cNvPr id="4" name="Slide Number Placeholder 3"/>
          <p:cNvSpPr>
            <a:spLocks noGrp="1"/>
          </p:cNvSpPr>
          <p:nvPr>
            <p:ph type="sldNum" sz="quarter" idx="10"/>
          </p:nvPr>
        </p:nvSpPr>
        <p:spPr/>
        <p:txBody>
          <a:bodyPr/>
          <a:lstStyle/>
          <a:p>
            <a:fld id="{0B8A4273-F378-4CE7-B694-607DC2613AB4}" type="slidenum">
              <a:rPr lang="en-US" smtClean="0"/>
              <a:pPr/>
              <a:t>3</a:t>
            </a:fld>
            <a:endParaRPr lang="en-US"/>
          </a:p>
        </p:txBody>
      </p:sp>
    </p:spTree>
    <p:extLst>
      <p:ext uri="{BB962C8B-B14F-4D97-AF65-F5344CB8AC3E}">
        <p14:creationId xmlns:p14="http://schemas.microsoft.com/office/powerpoint/2010/main" val="911258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 maps.</a:t>
            </a:r>
            <a:endParaRPr lang="en-US" dirty="0"/>
          </a:p>
        </p:txBody>
      </p:sp>
      <p:sp>
        <p:nvSpPr>
          <p:cNvPr id="4" name="Slide Number Placeholder 3"/>
          <p:cNvSpPr>
            <a:spLocks noGrp="1"/>
          </p:cNvSpPr>
          <p:nvPr>
            <p:ph type="sldNum" sz="quarter" idx="10"/>
          </p:nvPr>
        </p:nvSpPr>
        <p:spPr/>
        <p:txBody>
          <a:bodyPr/>
          <a:lstStyle/>
          <a:p>
            <a:fld id="{86551F85-0AAE-435E-A514-9FF389504F94}" type="slidenum">
              <a:rPr lang="en-US" smtClean="0"/>
              <a:pPr/>
              <a:t>10</a:t>
            </a:fld>
            <a:endParaRPr lang="en-US"/>
          </a:p>
        </p:txBody>
      </p:sp>
    </p:spTree>
    <p:extLst>
      <p:ext uri="{BB962C8B-B14F-4D97-AF65-F5344CB8AC3E}">
        <p14:creationId xmlns:p14="http://schemas.microsoft.com/office/powerpoint/2010/main" val="1679710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551F85-0AAE-435E-A514-9FF389504F94}" type="slidenum">
              <a:rPr lang="en-US" smtClean="0"/>
              <a:pPr/>
              <a:t>11</a:t>
            </a:fld>
            <a:endParaRPr lang="en-US"/>
          </a:p>
        </p:txBody>
      </p:sp>
    </p:spTree>
    <p:extLst>
      <p:ext uri="{BB962C8B-B14F-4D97-AF65-F5344CB8AC3E}">
        <p14:creationId xmlns:p14="http://schemas.microsoft.com/office/powerpoint/2010/main" val="89588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pink outline shows the modeling area. The green dots show the locations of monitoring and production wells that will be used to create the </a:t>
            </a:r>
            <a:r>
              <a:rPr lang="en-US" baseline="0" dirty="0" err="1" smtClean="0"/>
              <a:t>hydrogeologic</a:t>
            </a:r>
            <a:r>
              <a:rPr lang="en-US" baseline="0" dirty="0" smtClean="0"/>
              <a:t> framework of the county. The blue dots are boreholes drilled by the S.C. Geological Survey, which will also be used in the construction of the framework.</a:t>
            </a:r>
            <a:endParaRPr lang="en-US" dirty="0"/>
          </a:p>
        </p:txBody>
      </p:sp>
      <p:sp>
        <p:nvSpPr>
          <p:cNvPr id="4" name="Slide Number Placeholder 3"/>
          <p:cNvSpPr>
            <a:spLocks noGrp="1"/>
          </p:cNvSpPr>
          <p:nvPr>
            <p:ph type="sldNum" sz="quarter" idx="10"/>
          </p:nvPr>
        </p:nvSpPr>
        <p:spPr/>
        <p:txBody>
          <a:bodyPr/>
          <a:lstStyle/>
          <a:p>
            <a:fld id="{1D591BFD-7908-4D5A-A62F-F40EB01C9564}" type="slidenum">
              <a:rPr lang="en-US" smtClean="0"/>
              <a:pPr/>
              <a:t>12</a:t>
            </a:fld>
            <a:endParaRPr lang="en-US"/>
          </a:p>
        </p:txBody>
      </p:sp>
    </p:spTree>
    <p:extLst>
      <p:ext uri="{BB962C8B-B14F-4D97-AF65-F5344CB8AC3E}">
        <p14:creationId xmlns:p14="http://schemas.microsoft.com/office/powerpoint/2010/main" val="3248408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8299">
              <a:defRPr/>
            </a:pPr>
            <a:r>
              <a:rPr lang="en-US" dirty="0"/>
              <a:t>Information from the wells and boreholes include lithology from core samples and drill cuttings, geophysical logs, information about the age of the layers (obtained from microfossils), and geologic maps. </a:t>
            </a:r>
          </a:p>
        </p:txBody>
      </p:sp>
      <p:sp>
        <p:nvSpPr>
          <p:cNvPr id="4" name="Slide Number Placeholder 3"/>
          <p:cNvSpPr>
            <a:spLocks noGrp="1"/>
          </p:cNvSpPr>
          <p:nvPr>
            <p:ph type="sldNum" sz="quarter" idx="10"/>
          </p:nvPr>
        </p:nvSpPr>
        <p:spPr/>
        <p:txBody>
          <a:bodyPr/>
          <a:lstStyle/>
          <a:p>
            <a:fld id="{1D591BFD-7908-4D5A-A62F-F40EB01C9564}" type="slidenum">
              <a:rPr lang="en-US" smtClean="0"/>
              <a:pPr/>
              <a:t>13</a:t>
            </a:fld>
            <a:endParaRPr lang="en-US"/>
          </a:p>
        </p:txBody>
      </p:sp>
    </p:spTree>
    <p:extLst>
      <p:ext uri="{BB962C8B-B14F-4D97-AF65-F5344CB8AC3E}">
        <p14:creationId xmlns:p14="http://schemas.microsoft.com/office/powerpoint/2010/main" val="1225950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Aquifers and confining units are delineated</a:t>
            </a:r>
            <a:r>
              <a:rPr lang="en-US" baseline="0" dirty="0" smtClean="0"/>
              <a:t> at each well and borehole to produce the </a:t>
            </a:r>
            <a:r>
              <a:rPr lang="en-US" baseline="0" dirty="0" err="1" smtClean="0"/>
              <a:t>hydrogeologic</a:t>
            </a:r>
            <a:r>
              <a:rPr lang="en-US" baseline="0" dirty="0" smtClean="0"/>
              <a:t> framework, which is the 3-dimensional spatial representation of the groundwater system. The framework is a 3-dimensional map of the subsurface showing the thicknesses, depths, and lateral extents of the aquifers and confining units.</a:t>
            </a:r>
            <a:endParaRPr lang="en-US" dirty="0"/>
          </a:p>
        </p:txBody>
      </p:sp>
      <p:sp>
        <p:nvSpPr>
          <p:cNvPr id="4" name="Slide Number Placeholder 3"/>
          <p:cNvSpPr>
            <a:spLocks noGrp="1"/>
          </p:cNvSpPr>
          <p:nvPr>
            <p:ph type="sldNum" sz="quarter" idx="10"/>
          </p:nvPr>
        </p:nvSpPr>
        <p:spPr/>
        <p:txBody>
          <a:bodyPr/>
          <a:lstStyle/>
          <a:p>
            <a:fld id="{1D591BFD-7908-4D5A-A62F-F40EB01C9564}" type="slidenum">
              <a:rPr lang="en-US" smtClean="0"/>
              <a:pPr/>
              <a:t>14</a:t>
            </a:fld>
            <a:endParaRPr lang="en-US"/>
          </a:p>
        </p:txBody>
      </p:sp>
    </p:spTree>
    <p:extLst>
      <p:ext uri="{BB962C8B-B14F-4D97-AF65-F5344CB8AC3E}">
        <p14:creationId xmlns:p14="http://schemas.microsoft.com/office/powerpoint/2010/main" val="171448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10EA4-5D8A-477D-A6C6-B09D968AC4AC}" type="slidenum">
              <a:rPr lang="en-US" smtClean="0"/>
              <a:pPr/>
              <a:t>22</a:t>
            </a:fld>
            <a:endParaRPr lang="en-US"/>
          </a:p>
        </p:txBody>
      </p:sp>
    </p:spTree>
    <p:extLst>
      <p:ext uri="{BB962C8B-B14F-4D97-AF65-F5344CB8AC3E}">
        <p14:creationId xmlns:p14="http://schemas.microsoft.com/office/powerpoint/2010/main" val="2920727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10EA4-5D8A-477D-A6C6-B09D968AC4AC}" type="slidenum">
              <a:rPr lang="en-US" smtClean="0"/>
              <a:pPr/>
              <a:t>38</a:t>
            </a:fld>
            <a:endParaRPr lang="en-US"/>
          </a:p>
        </p:txBody>
      </p:sp>
    </p:spTree>
    <p:extLst>
      <p:ext uri="{BB962C8B-B14F-4D97-AF65-F5344CB8AC3E}">
        <p14:creationId xmlns:p14="http://schemas.microsoft.com/office/powerpoint/2010/main" val="3341221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57B9822-76A3-454D-A957-8A372A72755D}" type="datetimeFigureOut">
              <a:rPr lang="en-US" smtClean="0">
                <a:solidFill>
                  <a:prstClr val="black"/>
                </a:solidFill>
              </a:rPr>
              <a:pPr/>
              <a:t>6/18/2016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EC7EAFE-2700-46BE-9D1F-3F77DC0FA6F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3126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7B9822-76A3-454D-A957-8A372A72755D}" type="datetimeFigureOut">
              <a:rPr lang="en-US" smtClean="0">
                <a:solidFill>
                  <a:prstClr val="black"/>
                </a:solidFill>
              </a:rPr>
              <a:pPr/>
              <a:t>6/18/2016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4EC7EAFE-2700-46BE-9D1F-3F77DC0FA6F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19099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7B9822-76A3-454D-A957-8A372A72755D}" type="datetimeFigureOut">
              <a:rPr lang="en-US" smtClean="0">
                <a:solidFill>
                  <a:prstClr val="black"/>
                </a:solidFill>
              </a:rPr>
              <a:pPr/>
              <a:t>6/18/2016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4EC7EAFE-2700-46BE-9D1F-3F77DC0FA6F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49298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7B9822-76A3-454D-A957-8A372A72755D}" type="datetimeFigureOut">
              <a:rPr lang="en-US" smtClean="0">
                <a:solidFill>
                  <a:prstClr val="black"/>
                </a:solidFill>
              </a:rPr>
              <a:pPr/>
              <a:t>6/18/2016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4EC7EAFE-2700-46BE-9D1F-3F77DC0FA6FC}" type="slidenum">
              <a:rPr lang="en-US" smtClean="0">
                <a:solidFill>
                  <a:prstClr val="black"/>
                </a:solidFill>
              </a:rPr>
              <a:pPr/>
              <a:t>‹#›</a:t>
            </a:fld>
            <a:endParaRPr lang="en-US">
              <a:solidFill>
                <a:prstClr val="black"/>
              </a:solidFill>
            </a:endParaRPr>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Tree>
    <p:extLst>
      <p:ext uri="{BB962C8B-B14F-4D97-AF65-F5344CB8AC3E}">
        <p14:creationId xmlns:p14="http://schemas.microsoft.com/office/powerpoint/2010/main" val="2653656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7B9822-76A3-454D-A957-8A372A72755D}" type="datetimeFigureOut">
              <a:rPr lang="en-US" smtClean="0">
                <a:solidFill>
                  <a:prstClr val="black"/>
                </a:solidFill>
              </a:rPr>
              <a:pPr/>
              <a:t>6/18/2016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4EC7EAFE-2700-46BE-9D1F-3F77DC0FA6F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93740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657B9822-76A3-454D-A957-8A372A72755D}" type="datetimeFigureOut">
              <a:rPr lang="en-US" smtClean="0">
                <a:solidFill>
                  <a:prstClr val="black"/>
                </a:solidFill>
              </a:rPr>
              <a:pPr/>
              <a:t>6/18/2016</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4EC7EAFE-2700-46BE-9D1F-3F77DC0FA6F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83351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657B9822-76A3-454D-A957-8A372A72755D}" type="datetimeFigureOut">
              <a:rPr lang="en-US" smtClean="0">
                <a:solidFill>
                  <a:prstClr val="black"/>
                </a:solidFill>
              </a:rPr>
              <a:pPr/>
              <a:t>6/18/2016</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4EC7EAFE-2700-46BE-9D1F-3F77DC0FA6F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09696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7B9822-76A3-454D-A957-8A372A72755D}" type="datetimeFigureOut">
              <a:rPr lang="en-US" smtClean="0">
                <a:solidFill>
                  <a:prstClr val="black"/>
                </a:solidFill>
              </a:rPr>
              <a:pPr/>
              <a:t>6/18/2016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EC7EAFE-2700-46BE-9D1F-3F77DC0FA6F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92841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7B9822-76A3-454D-A957-8A372A72755D}" type="datetimeFigureOut">
              <a:rPr lang="en-US" smtClean="0">
                <a:solidFill>
                  <a:prstClr val="black"/>
                </a:solidFill>
              </a:rPr>
              <a:pPr/>
              <a:t>6/18/2016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EC7EAFE-2700-46BE-9D1F-3F77DC0FA6F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42804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7B9822-76A3-454D-A957-8A372A72755D}" type="datetimeFigureOut">
              <a:rPr lang="en-US" smtClean="0">
                <a:solidFill>
                  <a:prstClr val="black"/>
                </a:solidFill>
              </a:rPr>
              <a:pPr/>
              <a:t>6/18/2016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EC7EAFE-2700-46BE-9D1F-3F77DC0FA6F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45448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7B9822-76A3-454D-A957-8A372A72755D}" type="datetimeFigureOut">
              <a:rPr lang="en-US" smtClean="0">
                <a:solidFill>
                  <a:prstClr val="black"/>
                </a:solidFill>
              </a:rPr>
              <a:pPr/>
              <a:t>6/18/2016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EC7EAFE-2700-46BE-9D1F-3F77DC0FA6F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79648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57B9822-76A3-454D-A957-8A372A72755D}" type="datetimeFigureOut">
              <a:rPr lang="en-US" smtClean="0">
                <a:solidFill>
                  <a:prstClr val="black"/>
                </a:solidFill>
              </a:rPr>
              <a:pPr/>
              <a:t>6/18/2016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4EC7EAFE-2700-46BE-9D1F-3F77DC0FA6F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62068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57B9822-76A3-454D-A957-8A372A72755D}" type="datetimeFigureOut">
              <a:rPr lang="en-US" smtClean="0">
                <a:solidFill>
                  <a:prstClr val="black"/>
                </a:solidFill>
              </a:rPr>
              <a:pPr/>
              <a:t>6/18/2016</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4EC7EAFE-2700-46BE-9D1F-3F77DC0FA6F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1274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57B9822-76A3-454D-A957-8A372A72755D}" type="datetimeFigureOut">
              <a:rPr lang="en-US" smtClean="0">
                <a:solidFill>
                  <a:prstClr val="black"/>
                </a:solidFill>
              </a:rPr>
              <a:pPr/>
              <a:t>6/18/2016</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4EC7EAFE-2700-46BE-9D1F-3F77DC0FA6F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37176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657B9822-76A3-454D-A957-8A372A72755D}" type="datetimeFigureOut">
              <a:rPr lang="en-US" smtClean="0">
                <a:solidFill>
                  <a:prstClr val="black"/>
                </a:solidFill>
              </a:rPr>
              <a:pPr/>
              <a:t>6/18/2016</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4EC7EAFE-2700-46BE-9D1F-3F77DC0FA6F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84218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7B9822-76A3-454D-A957-8A372A72755D}" type="datetimeFigureOut">
              <a:rPr lang="en-US" smtClean="0">
                <a:solidFill>
                  <a:prstClr val="black"/>
                </a:solidFill>
              </a:rPr>
              <a:pPr/>
              <a:t>6/18/2016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4EC7EAFE-2700-46BE-9D1F-3F77DC0FA6F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64654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7B9822-76A3-454D-A957-8A372A72755D}" type="datetimeFigureOut">
              <a:rPr lang="en-US" smtClean="0">
                <a:solidFill>
                  <a:prstClr val="black"/>
                </a:solidFill>
              </a:rPr>
              <a:pPr/>
              <a:t>6/18/2016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4EC7EAFE-2700-46BE-9D1F-3F77DC0FA6F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2678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cstate="print">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657B9822-76A3-454D-A957-8A372A72755D}" type="datetimeFigureOut">
              <a:rPr lang="en-US" smtClean="0">
                <a:solidFill>
                  <a:prstClr val="black"/>
                </a:solidFill>
              </a:rPr>
              <a:pPr/>
              <a:t>6/18/2016</a:t>
            </a:fld>
            <a:endParaRPr lang="en-US">
              <a:solidFill>
                <a:prstClr val="black"/>
              </a:solidFill>
            </a:endParaRPr>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a:solidFill>
                <a:prstClr val="black"/>
              </a:solidFill>
            </a:endParaRPr>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4EC7EAFE-2700-46BE-9D1F-3F77DC0FA6F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253401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gi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85102" y="5693091"/>
            <a:ext cx="1092945" cy="401114"/>
          </a:xfrm>
          <a:prstGeom prst="rect">
            <a:avLst/>
          </a:prstGeom>
        </p:spPr>
      </p:pic>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5700" y="5230616"/>
            <a:ext cx="1072972" cy="872467"/>
          </a:xfrm>
          <a:prstGeom prst="rect">
            <a:avLst/>
          </a:prstGeom>
        </p:spPr>
      </p:pic>
      <p:pic>
        <p:nvPicPr>
          <p:cNvPr id="6" name="Picture 5" descr="CDM Smith logo.png"/>
          <p:cNvPicPr>
            <a:picLocks noChangeAspect="1"/>
          </p:cNvPicPr>
          <p:nvPr/>
        </p:nvPicPr>
        <p:blipFill>
          <a:blip r:embed="rId4" cstate="print">
            <a:clrChange>
              <a:clrFrom>
                <a:srgbClr val="FFFFFF"/>
              </a:clrFrom>
              <a:clrTo>
                <a:srgbClr val="FFFFFF">
                  <a:alpha val="0"/>
                </a:srgbClr>
              </a:clrTo>
            </a:clrChange>
          </a:blip>
          <a:stretch>
            <a:fillRect/>
          </a:stretch>
        </p:blipFill>
        <p:spPr>
          <a:xfrm>
            <a:off x="3785935" y="5613612"/>
            <a:ext cx="1084641" cy="480593"/>
          </a:xfrm>
          <a:prstGeom prst="rect">
            <a:avLst/>
          </a:prstGeom>
        </p:spPr>
      </p:pic>
      <p:pic>
        <p:nvPicPr>
          <p:cNvPr id="7" name="Picture 6" descr="clemson logo.gif"/>
          <p:cNvPicPr>
            <a:picLocks noChangeAspect="1"/>
          </p:cNvPicPr>
          <p:nvPr/>
        </p:nvPicPr>
        <p:blipFill>
          <a:blip r:embed="rId5" cstate="print"/>
          <a:stretch>
            <a:fillRect/>
          </a:stretch>
        </p:blipFill>
        <p:spPr>
          <a:xfrm>
            <a:off x="6444123" y="5640478"/>
            <a:ext cx="1661190" cy="480361"/>
          </a:xfrm>
          <a:prstGeom prst="rect">
            <a:avLst/>
          </a:prstGeom>
          <a:noFill/>
        </p:spPr>
      </p:pic>
      <p:pic>
        <p:nvPicPr>
          <p:cNvPr id="9" name="Picture 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3085" y="5423542"/>
            <a:ext cx="1077126" cy="670663"/>
          </a:xfrm>
          <a:prstGeom prst="rect">
            <a:avLst/>
          </a:prstGeom>
        </p:spPr>
      </p:pic>
      <p:sp>
        <p:nvSpPr>
          <p:cNvPr id="10" name="TextBox 9"/>
          <p:cNvSpPr txBox="1"/>
          <p:nvPr/>
        </p:nvSpPr>
        <p:spPr>
          <a:xfrm>
            <a:off x="1627259" y="511394"/>
            <a:ext cx="5949321" cy="769441"/>
          </a:xfrm>
          <a:prstGeom prst="rect">
            <a:avLst/>
          </a:prstGeom>
          <a:noFill/>
        </p:spPr>
        <p:txBody>
          <a:bodyPr wrap="none" rtlCol="0">
            <a:spAutoFit/>
          </a:bodyPr>
          <a:lstStyle/>
          <a:p>
            <a:r>
              <a:rPr lang="en-US" sz="4400" b="1" dirty="0" smtClean="0">
                <a:latin typeface="Calibri" panose="020F0502020204030204" pitchFamily="34" charset="0"/>
              </a:rPr>
              <a:t>State Water Plan Update</a:t>
            </a:r>
            <a:endParaRPr lang="en-US" sz="4400" b="1" dirty="0">
              <a:latin typeface="Calibri" panose="020F0502020204030204" pitchFamily="34" charset="0"/>
            </a:endParaRPr>
          </a:p>
        </p:txBody>
      </p:sp>
      <p:sp>
        <p:nvSpPr>
          <p:cNvPr id="13" name="Rectangle 12"/>
          <p:cNvSpPr/>
          <p:nvPr/>
        </p:nvSpPr>
        <p:spPr>
          <a:xfrm>
            <a:off x="914396" y="1310350"/>
            <a:ext cx="7315200" cy="4431983"/>
          </a:xfrm>
          <a:prstGeom prst="rect">
            <a:avLst/>
          </a:prstGeom>
          <a:noFill/>
          <a:ln>
            <a:noFill/>
          </a:ln>
          <a:effectLst/>
        </p:spPr>
        <p:txBody>
          <a:bodyPr wrap="square">
            <a:spAutoFit/>
          </a:bodyPr>
          <a:lstStyle/>
          <a:p>
            <a:pPr lvl="0" algn="ctr" fontAlgn="base">
              <a:spcBef>
                <a:spcPct val="0"/>
              </a:spcBef>
              <a:spcAft>
                <a:spcPct val="0"/>
              </a:spcAft>
            </a:pPr>
            <a:r>
              <a:rPr lang="en-US" sz="2400" dirty="0" smtClean="0">
                <a:latin typeface="Calibri" panose="020F0502020204030204" pitchFamily="34" charset="0"/>
                <a:ea typeface="Calibri" pitchFamily="34" charset="0"/>
                <a:cs typeface="Times New Roman" pitchFamily="18" charset="0"/>
              </a:rPr>
              <a:t>Joe Gellici and Alex Pellett</a:t>
            </a:r>
          </a:p>
          <a:p>
            <a:pPr lvl="0" algn="ctr" fontAlgn="base">
              <a:spcBef>
                <a:spcPct val="0"/>
              </a:spcBef>
              <a:spcAft>
                <a:spcPct val="0"/>
              </a:spcAft>
            </a:pPr>
            <a:endParaRPr lang="en-US" sz="2400" dirty="0">
              <a:latin typeface="+mj-lt"/>
              <a:ea typeface="Calibri" pitchFamily="34" charset="0"/>
              <a:cs typeface="Times New Roman" pitchFamily="18" charset="0"/>
            </a:endParaRPr>
          </a:p>
          <a:p>
            <a:pPr lvl="0" algn="ctr" fontAlgn="base">
              <a:spcBef>
                <a:spcPct val="0"/>
              </a:spcBef>
              <a:spcAft>
                <a:spcPct val="0"/>
              </a:spcAft>
            </a:pPr>
            <a:endParaRPr lang="en-US" sz="2400" dirty="0" smtClean="0">
              <a:latin typeface="+mj-lt"/>
              <a:ea typeface="Calibri" pitchFamily="34" charset="0"/>
              <a:cs typeface="Times New Roman" pitchFamily="18" charset="0"/>
            </a:endParaRPr>
          </a:p>
          <a:p>
            <a:pPr lvl="0" algn="ctr" fontAlgn="base">
              <a:spcBef>
                <a:spcPct val="0"/>
              </a:spcBef>
              <a:spcAft>
                <a:spcPct val="0"/>
              </a:spcAft>
            </a:pPr>
            <a:endParaRPr lang="en-US" sz="2400" dirty="0" smtClean="0">
              <a:latin typeface="+mj-lt"/>
              <a:ea typeface="Calibri" pitchFamily="34" charset="0"/>
              <a:cs typeface="Times New Roman" pitchFamily="18" charset="0"/>
            </a:endParaRPr>
          </a:p>
          <a:p>
            <a:pPr lvl="0" algn="ctr" fontAlgn="base">
              <a:spcBef>
                <a:spcPct val="0"/>
              </a:spcBef>
              <a:spcAft>
                <a:spcPct val="0"/>
              </a:spcAft>
            </a:pPr>
            <a:endParaRPr lang="en-US" sz="2400" dirty="0">
              <a:latin typeface="+mj-lt"/>
              <a:ea typeface="Calibri" pitchFamily="34" charset="0"/>
              <a:cs typeface="Times New Roman" pitchFamily="18" charset="0"/>
            </a:endParaRPr>
          </a:p>
          <a:p>
            <a:pPr lvl="0" algn="ctr" fontAlgn="base">
              <a:spcBef>
                <a:spcPct val="0"/>
              </a:spcBef>
              <a:spcAft>
                <a:spcPct val="0"/>
              </a:spcAft>
            </a:pPr>
            <a:r>
              <a:rPr lang="en-US" sz="2400" dirty="0" smtClean="0">
                <a:latin typeface="Calibri" panose="020F0502020204030204" pitchFamily="34" charset="0"/>
                <a:ea typeface="Calibri" pitchFamily="34" charset="0"/>
                <a:cs typeface="Times New Roman" pitchFamily="18" charset="0"/>
              </a:rPr>
              <a:t>Land, Water and Conservation Division</a:t>
            </a:r>
          </a:p>
          <a:p>
            <a:pPr lvl="0" algn="ctr" fontAlgn="base">
              <a:spcBef>
                <a:spcPct val="0"/>
              </a:spcBef>
              <a:spcAft>
                <a:spcPct val="0"/>
              </a:spcAft>
            </a:pPr>
            <a:r>
              <a:rPr lang="en-US" sz="2400" dirty="0" smtClean="0">
                <a:latin typeface="Calibri" panose="020F0502020204030204" pitchFamily="34" charset="0"/>
                <a:ea typeface="Calibri" pitchFamily="34" charset="0"/>
                <a:cs typeface="Times New Roman" pitchFamily="18" charset="0"/>
              </a:rPr>
              <a:t>S.C. Department of Natural Resources</a:t>
            </a:r>
          </a:p>
          <a:p>
            <a:pPr lvl="0" algn="ctr" fontAlgn="base">
              <a:spcBef>
                <a:spcPct val="0"/>
              </a:spcBef>
              <a:spcAft>
                <a:spcPct val="0"/>
              </a:spcAft>
            </a:pPr>
            <a:endParaRPr lang="en-US" sz="1400" dirty="0" smtClean="0">
              <a:latin typeface="Calibri" panose="020F0502020204030204" pitchFamily="34" charset="0"/>
              <a:ea typeface="Calibri" pitchFamily="34" charset="0"/>
              <a:cs typeface="Times New Roman" pitchFamily="18" charset="0"/>
            </a:endParaRPr>
          </a:p>
          <a:p>
            <a:pPr lvl="0" algn="ctr" fontAlgn="base">
              <a:spcBef>
                <a:spcPct val="0"/>
              </a:spcBef>
              <a:spcAft>
                <a:spcPct val="0"/>
              </a:spcAft>
            </a:pPr>
            <a:r>
              <a:rPr lang="en-US" sz="2400" dirty="0" smtClean="0">
                <a:latin typeface="Calibri" panose="020F0502020204030204" pitchFamily="34" charset="0"/>
                <a:ea typeface="Calibri" pitchFamily="34" charset="0"/>
                <a:cs typeface="Times New Roman" pitchFamily="18" charset="0"/>
              </a:rPr>
              <a:t>Blackwater Summer Festival</a:t>
            </a:r>
          </a:p>
          <a:p>
            <a:pPr lvl="0" algn="ctr" fontAlgn="base">
              <a:spcBef>
                <a:spcPct val="0"/>
              </a:spcBef>
              <a:spcAft>
                <a:spcPct val="0"/>
              </a:spcAft>
            </a:pPr>
            <a:r>
              <a:rPr lang="en-US" sz="2400" dirty="0" smtClean="0">
                <a:latin typeface="Calibri" panose="020F0502020204030204" pitchFamily="34" charset="0"/>
                <a:ea typeface="Calibri" pitchFamily="34" charset="0"/>
                <a:cs typeface="Times New Roman" pitchFamily="18" charset="0"/>
              </a:rPr>
              <a:t>Aiken State Park</a:t>
            </a:r>
          </a:p>
          <a:p>
            <a:pPr lvl="0" algn="ctr" fontAlgn="base">
              <a:spcBef>
                <a:spcPct val="0"/>
              </a:spcBef>
              <a:spcAft>
                <a:spcPct val="0"/>
              </a:spcAft>
            </a:pPr>
            <a:r>
              <a:rPr lang="en-US" sz="2400" dirty="0" smtClean="0">
                <a:latin typeface="Calibri" panose="020F0502020204030204" pitchFamily="34" charset="0"/>
                <a:ea typeface="Calibri" pitchFamily="34" charset="0"/>
                <a:cs typeface="Times New Roman" pitchFamily="18" charset="0"/>
              </a:rPr>
              <a:t>June 18, 2016</a:t>
            </a:r>
            <a:r>
              <a:rPr lang="en-US" sz="2800" dirty="0" smtClean="0">
                <a:latin typeface="Calibri" panose="020F0502020204030204" pitchFamily="34" charset="0"/>
                <a:ea typeface="Calibri" pitchFamily="34" charset="0"/>
                <a:cs typeface="Times New Roman" pitchFamily="18" charset="0"/>
              </a:rPr>
              <a:t> </a:t>
            </a:r>
          </a:p>
          <a:p>
            <a:pPr lvl="0" algn="ctr" fontAlgn="base">
              <a:spcBef>
                <a:spcPct val="0"/>
              </a:spcBef>
              <a:spcAft>
                <a:spcPct val="0"/>
              </a:spcAft>
            </a:pPr>
            <a:endParaRPr lang="en-US" dirty="0" smtClean="0">
              <a:latin typeface="+mn-lt"/>
              <a:cs typeface="Times New Roman" pitchFamily="18" charset="0"/>
            </a:endParaRPr>
          </a:p>
        </p:txBody>
      </p:sp>
      <p:pic>
        <p:nvPicPr>
          <p:cNvPr id="14" name="Picture 13" descr="DNR logo.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7569" y="1822635"/>
            <a:ext cx="1348854" cy="1348854"/>
          </a:xfrm>
          <a:prstGeom prst="rect">
            <a:avLst/>
          </a:prstGeom>
        </p:spPr>
      </p:pic>
    </p:spTree>
    <p:extLst>
      <p:ext uri="{BB962C8B-B14F-4D97-AF65-F5344CB8AC3E}">
        <p14:creationId xmlns:p14="http://schemas.microsoft.com/office/powerpoint/2010/main" val="31065622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4583064" y="1885310"/>
            <a:ext cx="4560936" cy="1477328"/>
          </a:xfrm>
          <a:prstGeom prst="rect">
            <a:avLst/>
          </a:prstGeom>
          <a:noFill/>
          <a:ln>
            <a:noFill/>
          </a:ln>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u="sng" dirty="0" smtClean="0">
                <a:latin typeface="Calibri" panose="020F0502020204030204" pitchFamily="34" charset="0"/>
              </a:rPr>
              <a:t>Project members:</a:t>
            </a:r>
          </a:p>
          <a:p>
            <a:endParaRPr lang="en-US" dirty="0" smtClean="0">
              <a:latin typeface="Calibri" panose="020F0502020204030204" pitchFamily="34" charset="0"/>
            </a:endParaRPr>
          </a:p>
          <a:p>
            <a:r>
              <a:rPr lang="en-US" dirty="0" smtClean="0">
                <a:latin typeface="Calibri" panose="020F0502020204030204" pitchFamily="34" charset="0"/>
              </a:rPr>
              <a:t>Bruce Campbell (lead) – USGS (Columbia)     </a:t>
            </a:r>
          </a:p>
          <a:p>
            <a:r>
              <a:rPr lang="en-US" dirty="0" smtClean="0">
                <a:latin typeface="Calibri" panose="020F0502020204030204" pitchFamily="34" charset="0"/>
              </a:rPr>
              <a:t>Greg </a:t>
            </a:r>
            <a:r>
              <a:rPr lang="en-US" dirty="0">
                <a:latin typeface="Calibri" panose="020F0502020204030204" pitchFamily="34" charset="0"/>
              </a:rPr>
              <a:t>Cherry – USGS (Atlanta</a:t>
            </a:r>
            <a:r>
              <a:rPr lang="en-US" dirty="0" smtClean="0">
                <a:latin typeface="Calibri" panose="020F0502020204030204" pitchFamily="34" charset="0"/>
              </a:rPr>
              <a:t>)	     	</a:t>
            </a:r>
          </a:p>
          <a:p>
            <a:r>
              <a:rPr lang="en-US" dirty="0" smtClean="0">
                <a:latin typeface="Calibri" panose="020F0502020204030204" pitchFamily="34" charset="0"/>
              </a:rPr>
              <a:t>Jason </a:t>
            </a:r>
            <a:r>
              <a:rPr lang="en-US" dirty="0">
                <a:latin typeface="Calibri" panose="020F0502020204030204" pitchFamily="34" charset="0"/>
              </a:rPr>
              <a:t>Fine – USGS (Raleigh</a:t>
            </a:r>
            <a:r>
              <a:rPr lang="en-US" dirty="0" smtClean="0">
                <a:latin typeface="Calibri" panose="020F0502020204030204" pitchFamily="34" charset="0"/>
              </a:rPr>
              <a:t>)	      	</a:t>
            </a:r>
            <a:endParaRPr lang="en-US" dirty="0">
              <a:latin typeface="Calibri" panose="020F0502020204030204" pitchFamily="34" charset="0"/>
            </a:endParaRPr>
          </a:p>
        </p:txBody>
      </p:sp>
      <p:sp>
        <p:nvSpPr>
          <p:cNvPr id="7" name="TextBox 6"/>
          <p:cNvSpPr txBox="1"/>
          <p:nvPr/>
        </p:nvSpPr>
        <p:spPr>
          <a:xfrm>
            <a:off x="2534907" y="166792"/>
            <a:ext cx="4096314" cy="646331"/>
          </a:xfrm>
          <a:prstGeom prst="rect">
            <a:avLst/>
          </a:prstGeom>
          <a:noFill/>
        </p:spPr>
        <p:txBody>
          <a:bodyPr wrap="none" rtlCol="0">
            <a:spAutoFit/>
          </a:bodyPr>
          <a:lstStyle/>
          <a:p>
            <a:r>
              <a:rPr lang="en-US" sz="3600" b="1" dirty="0" smtClean="0">
                <a:latin typeface="Calibri" panose="020F0502020204030204" pitchFamily="34" charset="0"/>
              </a:rPr>
              <a:t>Groundwater Model</a:t>
            </a:r>
            <a:endParaRPr lang="en-US" sz="3600" b="1" dirty="0">
              <a:latin typeface="Calibri" panose="020F0502020204030204" pitchFamily="34" charset="0"/>
            </a:endParaRPr>
          </a:p>
        </p:txBody>
      </p:sp>
      <p:sp>
        <p:nvSpPr>
          <p:cNvPr id="8" name="TextBox 7"/>
          <p:cNvSpPr txBox="1"/>
          <p:nvPr/>
        </p:nvSpPr>
        <p:spPr>
          <a:xfrm>
            <a:off x="585944" y="756601"/>
            <a:ext cx="7994240" cy="707886"/>
          </a:xfrm>
          <a:prstGeom prst="rect">
            <a:avLst/>
          </a:prstGeom>
          <a:noFill/>
        </p:spPr>
        <p:txBody>
          <a:bodyPr wrap="none" rtlCol="0">
            <a:spAutoFit/>
          </a:bodyPr>
          <a:lstStyle/>
          <a:p>
            <a:pPr algn="ctr"/>
            <a:r>
              <a:rPr lang="en-US" sz="2000" dirty="0" smtClean="0">
                <a:latin typeface="Calibri" panose="020F0502020204030204" pitchFamily="34" charset="0"/>
              </a:rPr>
              <a:t>Three-year cooperative project with the U.S. Geological Survey.</a:t>
            </a:r>
          </a:p>
          <a:p>
            <a:pPr algn="ctr"/>
            <a:r>
              <a:rPr lang="en-US" sz="2000" u="sng" dirty="0" smtClean="0">
                <a:latin typeface="Calibri" panose="020F0502020204030204" pitchFamily="34" charset="0"/>
              </a:rPr>
              <a:t>Purpose</a:t>
            </a:r>
            <a:r>
              <a:rPr lang="en-US" sz="2000" dirty="0" smtClean="0">
                <a:latin typeface="Calibri" panose="020F0502020204030204" pitchFamily="34" charset="0"/>
              </a:rPr>
              <a:t>:  Update the 2010 groundwater flow model of the SC Coastal Plain.</a:t>
            </a:r>
            <a:endParaRPr lang="en-US" sz="2000" dirty="0">
              <a:latin typeface="Calibri" panose="020F0502020204030204" pitchFamily="34" charset="0"/>
            </a:endParaRPr>
          </a:p>
        </p:txBody>
      </p:sp>
      <p:pic>
        <p:nvPicPr>
          <p:cNvPr id="9" name="Content Placeholder 3"/>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31306" y="1766252"/>
            <a:ext cx="3618982" cy="4665028"/>
          </a:xfrm>
          <a:prstGeom prst="rect">
            <a:avLst/>
          </a:prstGeom>
          <a:noFill/>
          <a:ln>
            <a:solidFill>
              <a:schemeClr val="tx1"/>
            </a:solid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887302" y="1464487"/>
            <a:ext cx="1752916" cy="338554"/>
          </a:xfrm>
          <a:prstGeom prst="rect">
            <a:avLst/>
          </a:prstGeom>
          <a:noFill/>
        </p:spPr>
        <p:txBody>
          <a:bodyPr wrap="none" rtlCol="0">
            <a:spAutoFit/>
          </a:bodyPr>
          <a:lstStyle/>
          <a:p>
            <a:r>
              <a:rPr lang="en-US" sz="1600" dirty="0" smtClean="0">
                <a:latin typeface="Calibri" panose="020F0502020204030204" pitchFamily="34" charset="0"/>
              </a:rPr>
              <a:t>2010 model report</a:t>
            </a:r>
            <a:endParaRPr lang="en-US" sz="1600" dirty="0">
              <a:latin typeface="Calibri" panose="020F0502020204030204" pitchFamily="34" charset="0"/>
            </a:endParaRPr>
          </a:p>
        </p:txBody>
      </p:sp>
      <p:sp>
        <p:nvSpPr>
          <p:cNvPr id="10" name="TextBox 8"/>
          <p:cNvSpPr txBox="1"/>
          <p:nvPr/>
        </p:nvSpPr>
        <p:spPr>
          <a:xfrm>
            <a:off x="4583064" y="3453070"/>
            <a:ext cx="3730207" cy="923330"/>
          </a:xfrm>
          <a:prstGeom prst="rect">
            <a:avLst/>
          </a:prstGeom>
          <a:noFill/>
          <a:ln>
            <a:noFill/>
          </a:ln>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smtClean="0">
                <a:latin typeface="Calibri" panose="020F0502020204030204" pitchFamily="34" charset="0"/>
              </a:rPr>
              <a:t>Alex Butler (lead) </a:t>
            </a:r>
            <a:r>
              <a:rPr lang="en-US" dirty="0">
                <a:latin typeface="Calibri" panose="020F0502020204030204" pitchFamily="34" charset="0"/>
              </a:rPr>
              <a:t>– </a:t>
            </a:r>
            <a:r>
              <a:rPr lang="en-US" dirty="0" smtClean="0">
                <a:latin typeface="Calibri" panose="020F0502020204030204" pitchFamily="34" charset="0"/>
              </a:rPr>
              <a:t>SCDNR (Columbia)</a:t>
            </a:r>
            <a:endParaRPr lang="en-US" dirty="0">
              <a:latin typeface="Calibri" panose="020F0502020204030204" pitchFamily="34" charset="0"/>
            </a:endParaRPr>
          </a:p>
          <a:p>
            <a:r>
              <a:rPr lang="en-US" dirty="0" smtClean="0">
                <a:latin typeface="Calibri" panose="020F0502020204030204" pitchFamily="34" charset="0"/>
              </a:rPr>
              <a:t>Joe Gellici – SCDNR (Columbia)</a:t>
            </a:r>
            <a:endParaRPr lang="en-US" dirty="0">
              <a:latin typeface="Calibri" panose="020F0502020204030204" pitchFamily="34" charset="0"/>
            </a:endParaRPr>
          </a:p>
          <a:p>
            <a:r>
              <a:rPr lang="en-US" dirty="0" smtClean="0">
                <a:latin typeface="Calibri" panose="020F0502020204030204" pitchFamily="34" charset="0"/>
              </a:rPr>
              <a:t>Andrew Wachob – SCDNR (Columbia)</a:t>
            </a:r>
            <a:endParaRPr lang="en-US" dirty="0">
              <a:latin typeface="Calibri" panose="020F0502020204030204" pitchFamily="34" charset="0"/>
            </a:endParaRPr>
          </a:p>
        </p:txBody>
      </p:sp>
      <p:sp>
        <p:nvSpPr>
          <p:cNvPr id="11" name="Rectangle 10"/>
          <p:cNvSpPr/>
          <p:nvPr/>
        </p:nvSpPr>
        <p:spPr>
          <a:xfrm>
            <a:off x="4502658" y="5722927"/>
            <a:ext cx="4077526" cy="461665"/>
          </a:xfrm>
          <a:prstGeom prst="rect">
            <a:avLst/>
          </a:prstGeom>
          <a:noFill/>
        </p:spPr>
        <p:txBody>
          <a:bodyPr wrap="none">
            <a:spAutoFit/>
          </a:bodyPr>
          <a:lstStyle/>
          <a:p>
            <a:r>
              <a:rPr lang="en-US" sz="2400" dirty="0" smtClean="0">
                <a:solidFill>
                  <a:srgbClr val="0070C0"/>
                </a:solidFill>
                <a:latin typeface="Calibri" panose="020F0502020204030204" pitchFamily="34" charset="0"/>
              </a:rPr>
              <a:t>http://pubs.usgs.gov/pp/1773/</a:t>
            </a:r>
            <a:endParaRPr lang="en-US" sz="2400" dirty="0">
              <a:solidFill>
                <a:srgbClr val="0070C0"/>
              </a:solidFill>
              <a:latin typeface="Calibri" panose="020F0502020204030204" pitchFamily="34" charset="0"/>
            </a:endParaRPr>
          </a:p>
        </p:txBody>
      </p:sp>
    </p:spTree>
    <p:extLst>
      <p:ext uri="{BB962C8B-B14F-4D97-AF65-F5344CB8AC3E}">
        <p14:creationId xmlns:p14="http://schemas.microsoft.com/office/powerpoint/2010/main" val="23322053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83316" y="890363"/>
            <a:ext cx="6671964" cy="5594633"/>
            <a:chOff x="1159040" y="-179254"/>
            <a:chExt cx="6671964" cy="5594633"/>
          </a:xfrm>
        </p:grpSpPr>
        <p:pic>
          <p:nvPicPr>
            <p:cNvPr id="4" name="Picture 3"/>
            <p:cNvPicPr>
              <a:picLocks noChangeAspect="1"/>
            </p:cNvPicPr>
            <p:nvPr/>
          </p:nvPicPr>
          <p:blipFill rotWithShape="1">
            <a:blip r:embed="rId3" cstate="print"/>
            <a:srcRect l="14344" t="13228" r="20195" b="1036"/>
            <a:stretch/>
          </p:blipFill>
          <p:spPr>
            <a:xfrm>
              <a:off x="1159040" y="728983"/>
              <a:ext cx="6599495" cy="4686396"/>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5"/>
            <p:cNvSpPr/>
            <p:nvPr/>
          </p:nvSpPr>
          <p:spPr>
            <a:xfrm>
              <a:off x="1159040" y="-179254"/>
              <a:ext cx="6671964" cy="830997"/>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2400" dirty="0" smtClean="0">
                  <a:solidFill>
                    <a:srgbClr val="002060"/>
                  </a:solidFill>
                  <a:latin typeface="Calibri" panose="020F0502020204030204" pitchFamily="34" charset="0"/>
                </a:rPr>
                <a:t>USGS webpage for the project</a:t>
              </a:r>
            </a:p>
            <a:p>
              <a:r>
                <a:rPr lang="en-US" sz="2400" dirty="0" smtClean="0">
                  <a:solidFill>
                    <a:srgbClr val="002060"/>
                  </a:solidFill>
                  <a:latin typeface="Calibri" panose="020F0502020204030204" pitchFamily="34" charset="0"/>
                </a:rPr>
                <a:t>http://sc.water.usgs.gov/projects/gw_availability2/</a:t>
              </a:r>
              <a:endParaRPr lang="en-US" sz="2400" dirty="0">
                <a:solidFill>
                  <a:srgbClr val="002060"/>
                </a:solidFill>
                <a:latin typeface="Calibri" panose="020F0502020204030204" pitchFamily="34" charset="0"/>
              </a:endParaRPr>
            </a:p>
          </p:txBody>
        </p:sp>
      </p:grpSp>
      <p:sp>
        <p:nvSpPr>
          <p:cNvPr id="7" name="TextBox 6"/>
          <p:cNvSpPr txBox="1"/>
          <p:nvPr/>
        </p:nvSpPr>
        <p:spPr>
          <a:xfrm>
            <a:off x="2534907" y="166792"/>
            <a:ext cx="4096314" cy="646331"/>
          </a:xfrm>
          <a:prstGeom prst="rect">
            <a:avLst/>
          </a:prstGeom>
          <a:noFill/>
        </p:spPr>
        <p:txBody>
          <a:bodyPr wrap="none" rtlCol="0">
            <a:spAutoFit/>
          </a:bodyPr>
          <a:lstStyle/>
          <a:p>
            <a:r>
              <a:rPr lang="en-US" sz="3600" b="1" dirty="0" smtClean="0">
                <a:latin typeface="Calibri" panose="020F0502020204030204" pitchFamily="34" charset="0"/>
              </a:rPr>
              <a:t>Groundwater Model</a:t>
            </a:r>
            <a:endParaRPr lang="en-US" sz="3600" b="1" dirty="0">
              <a:latin typeface="Calibri" panose="020F0502020204030204" pitchFamily="34" charset="0"/>
            </a:endParaRPr>
          </a:p>
        </p:txBody>
      </p:sp>
    </p:spTree>
    <p:extLst>
      <p:ext uri="{BB962C8B-B14F-4D97-AF65-F5344CB8AC3E}">
        <p14:creationId xmlns:p14="http://schemas.microsoft.com/office/powerpoint/2010/main" val="8371648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46911" y="11426"/>
            <a:ext cx="6751592" cy="646331"/>
          </a:xfrm>
          <a:prstGeom prst="rect">
            <a:avLst/>
          </a:prstGeom>
          <a:noFill/>
        </p:spPr>
        <p:txBody>
          <a:bodyPr wrap="none" rtlCol="0">
            <a:spAutoFit/>
          </a:bodyPr>
          <a:lstStyle/>
          <a:p>
            <a:r>
              <a:rPr lang="en-US" sz="3600" b="1" dirty="0">
                <a:solidFill>
                  <a:prstClr val="black"/>
                </a:solidFill>
                <a:latin typeface="Calibri" panose="020F0502020204030204" pitchFamily="34" charset="0"/>
              </a:rPr>
              <a:t>Aiken County Groundwater Model</a:t>
            </a:r>
          </a:p>
        </p:txBody>
      </p:sp>
      <p:sp>
        <p:nvSpPr>
          <p:cNvPr id="6" name="TextBox 5"/>
          <p:cNvSpPr txBox="1"/>
          <p:nvPr/>
        </p:nvSpPr>
        <p:spPr>
          <a:xfrm>
            <a:off x="635767" y="570464"/>
            <a:ext cx="7948932" cy="707886"/>
          </a:xfrm>
          <a:prstGeom prst="rect">
            <a:avLst/>
          </a:prstGeom>
          <a:noFill/>
        </p:spPr>
        <p:txBody>
          <a:bodyPr wrap="square" rtlCol="0">
            <a:spAutoFit/>
          </a:bodyPr>
          <a:lstStyle/>
          <a:p>
            <a:pPr algn="ctr"/>
            <a:r>
              <a:rPr lang="en-US" sz="2000" dirty="0">
                <a:solidFill>
                  <a:prstClr val="black"/>
                </a:solidFill>
                <a:latin typeface="Calibri" panose="020F0502020204030204" pitchFamily="34" charset="0"/>
              </a:rPr>
              <a:t>Three-year cooperative project with the U.S. Geological Survey.</a:t>
            </a:r>
          </a:p>
          <a:p>
            <a:pPr algn="ctr"/>
            <a:r>
              <a:rPr lang="en-US" sz="2000" u="sng" dirty="0">
                <a:solidFill>
                  <a:prstClr val="black"/>
                </a:solidFill>
                <a:latin typeface="Calibri" panose="020F0502020204030204" pitchFamily="34" charset="0"/>
              </a:rPr>
              <a:t>Purpose</a:t>
            </a:r>
            <a:r>
              <a:rPr lang="en-US" sz="2000" dirty="0">
                <a:solidFill>
                  <a:prstClr val="black"/>
                </a:solidFill>
                <a:latin typeface="Calibri" panose="020F0502020204030204" pitchFamily="34" charset="0"/>
              </a:rPr>
              <a:t>:  Develop a detailed groundwater flow model of Aiken County.</a:t>
            </a:r>
          </a:p>
        </p:txBody>
      </p:sp>
      <p:grpSp>
        <p:nvGrpSpPr>
          <p:cNvPr id="14" name="Group 13"/>
          <p:cNvGrpSpPr/>
          <p:nvPr/>
        </p:nvGrpSpPr>
        <p:grpSpPr>
          <a:xfrm>
            <a:off x="635767" y="1324579"/>
            <a:ext cx="8043612" cy="5424316"/>
            <a:chOff x="635767" y="1324579"/>
            <a:chExt cx="8043612" cy="5424316"/>
          </a:xfrm>
        </p:grpSpPr>
        <p:pic>
          <p:nvPicPr>
            <p:cNvPr id="4" name="Picture 3" descr="ACM1l.png"/>
            <p:cNvPicPr>
              <a:picLocks noChangeAspect="1"/>
            </p:cNvPicPr>
            <p:nvPr/>
          </p:nvPicPr>
          <p:blipFill>
            <a:blip r:embed="rId3" cstate="print"/>
            <a:srcRect l="19336" t="39284" r="45084" b="31506"/>
            <a:stretch>
              <a:fillRect/>
            </a:stretch>
          </p:blipFill>
          <p:spPr>
            <a:xfrm>
              <a:off x="849430" y="1324579"/>
              <a:ext cx="7521606" cy="4839990"/>
            </a:xfrm>
            <a:prstGeom prst="rect">
              <a:avLst/>
            </a:prstGeom>
            <a:ln>
              <a:solidFill>
                <a:schemeClr val="tx1"/>
              </a:solidFill>
            </a:ln>
          </p:spPr>
        </p:pic>
        <p:sp>
          <p:nvSpPr>
            <p:cNvPr id="3" name="TextBox 2"/>
            <p:cNvSpPr txBox="1"/>
            <p:nvPr/>
          </p:nvSpPr>
          <p:spPr>
            <a:xfrm>
              <a:off x="635767" y="6287230"/>
              <a:ext cx="8043612" cy="461665"/>
            </a:xfrm>
            <a:prstGeom prst="rect">
              <a:avLst/>
            </a:prstGeom>
            <a:noFill/>
          </p:spPr>
          <p:txBody>
            <a:bodyPr wrap="none" rtlCol="0">
              <a:spAutoFit/>
            </a:bodyPr>
            <a:lstStyle/>
            <a:p>
              <a:r>
                <a:rPr lang="en-US" sz="2400" dirty="0" smtClean="0">
                  <a:latin typeface="Calibri" panose="020F0502020204030204" pitchFamily="34" charset="0"/>
                </a:rPr>
                <a:t>Wells and boreholes used to develop </a:t>
              </a:r>
              <a:r>
                <a:rPr lang="en-US" sz="2400" dirty="0" err="1" smtClean="0">
                  <a:latin typeface="Calibri" panose="020F0502020204030204" pitchFamily="34" charset="0"/>
                </a:rPr>
                <a:t>hydrogeologic</a:t>
              </a:r>
              <a:r>
                <a:rPr lang="en-US" sz="2400" dirty="0" smtClean="0">
                  <a:latin typeface="Calibri" panose="020F0502020204030204" pitchFamily="34" charset="0"/>
                </a:rPr>
                <a:t> framework</a:t>
              </a:r>
              <a:endParaRPr lang="en-US" sz="2400" dirty="0">
                <a:latin typeface="Calibri" panose="020F0502020204030204" pitchFamily="34" charset="0"/>
              </a:endParaRPr>
            </a:p>
          </p:txBody>
        </p:sp>
        <p:sp>
          <p:nvSpPr>
            <p:cNvPr id="2" name="TextBox 1"/>
            <p:cNvSpPr txBox="1"/>
            <p:nvPr/>
          </p:nvSpPr>
          <p:spPr>
            <a:xfrm>
              <a:off x="1358671" y="4979404"/>
              <a:ext cx="2439386" cy="830997"/>
            </a:xfrm>
            <a:prstGeom prst="rect">
              <a:avLst/>
            </a:prstGeom>
            <a:noFill/>
          </p:spPr>
          <p:txBody>
            <a:bodyPr wrap="none" rtlCol="0">
              <a:spAutoFit/>
            </a:bodyPr>
            <a:lstStyle/>
            <a:p>
              <a:r>
                <a:rPr lang="en-US" sz="1600" dirty="0" smtClean="0">
                  <a:latin typeface="Calibri" panose="020F0502020204030204" pitchFamily="34" charset="0"/>
                </a:rPr>
                <a:t>Wells and </a:t>
              </a:r>
              <a:r>
                <a:rPr lang="en-US" sz="1600" dirty="0" err="1" smtClean="0">
                  <a:latin typeface="Calibri" panose="020F0502020204030204" pitchFamily="34" charset="0"/>
                </a:rPr>
                <a:t>coreholes</a:t>
              </a:r>
              <a:endParaRPr lang="en-US" sz="1600" dirty="0" smtClean="0">
                <a:latin typeface="Calibri" panose="020F0502020204030204" pitchFamily="34" charset="0"/>
              </a:endParaRPr>
            </a:p>
            <a:p>
              <a:r>
                <a:rPr lang="en-US" sz="1600" dirty="0" smtClean="0">
                  <a:latin typeface="Calibri" panose="020F0502020204030204" pitchFamily="34" charset="0"/>
                </a:rPr>
                <a:t>Geology boreholes</a:t>
              </a:r>
            </a:p>
            <a:p>
              <a:r>
                <a:rPr lang="en-US" sz="1600" dirty="0" smtClean="0">
                  <a:latin typeface="Calibri" panose="020F0502020204030204" pitchFamily="34" charset="0"/>
                </a:rPr>
                <a:t>Aiken County model extent</a:t>
              </a:r>
            </a:p>
          </p:txBody>
        </p:sp>
        <p:sp>
          <p:nvSpPr>
            <p:cNvPr id="7" name="Rectangle 6"/>
            <p:cNvSpPr/>
            <p:nvPr/>
          </p:nvSpPr>
          <p:spPr>
            <a:xfrm>
              <a:off x="975360" y="3657600"/>
              <a:ext cx="1493520" cy="619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9360" y="5100320"/>
              <a:ext cx="111760" cy="111760"/>
            </a:xfrm>
            <a:prstGeom prst="ellipse">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9360" y="5344901"/>
              <a:ext cx="111760" cy="111760"/>
            </a:xfrm>
            <a:prstGeom prst="ellipse">
              <a:avLst/>
            </a:prstGeom>
            <a:solidFill>
              <a:srgbClr val="33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975360" y="5636157"/>
              <a:ext cx="365760" cy="0"/>
            </a:xfrm>
            <a:prstGeom prst="line">
              <a:avLst/>
            </a:prstGeom>
            <a:ln w="28575">
              <a:solidFill>
                <a:srgbClr val="CC339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62391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HockensmithB\My Documents\BLHFILES\BLHpresent\Bamberg\Copy of IMG_2623.JPG"/>
          <p:cNvPicPr>
            <a:picLocks noChangeAspect="1" noChangeArrowheads="1"/>
          </p:cNvPicPr>
          <p:nvPr/>
        </p:nvPicPr>
        <p:blipFill>
          <a:blip r:embed="rId3" cstate="print"/>
          <a:srcRect t="11111" b="11111"/>
          <a:stretch>
            <a:fillRect/>
          </a:stretch>
        </p:blipFill>
        <p:spPr bwMode="auto">
          <a:xfrm>
            <a:off x="914400" y="1101703"/>
            <a:ext cx="2743200" cy="4765697"/>
          </a:xfrm>
          <a:prstGeom prst="rect">
            <a:avLst/>
          </a:prstGeom>
          <a:noFill/>
          <a:ln>
            <a:solidFill>
              <a:schemeClr val="tx1"/>
            </a:solidFill>
          </a:ln>
        </p:spPr>
      </p:pic>
      <p:sp>
        <p:nvSpPr>
          <p:cNvPr id="3" name="TextBox 2"/>
          <p:cNvSpPr txBox="1"/>
          <p:nvPr/>
        </p:nvSpPr>
        <p:spPr>
          <a:xfrm>
            <a:off x="1143000" y="228600"/>
            <a:ext cx="2464906" cy="830997"/>
          </a:xfrm>
          <a:prstGeom prst="rect">
            <a:avLst/>
          </a:prstGeom>
          <a:noFill/>
        </p:spPr>
        <p:txBody>
          <a:bodyPr wrap="none" rtlCol="0">
            <a:spAutoFit/>
          </a:bodyPr>
          <a:lstStyle/>
          <a:p>
            <a:r>
              <a:rPr lang="en-US" sz="2400" dirty="0" smtClean="0"/>
              <a:t>Core samples and </a:t>
            </a:r>
          </a:p>
          <a:p>
            <a:pPr algn="ctr"/>
            <a:r>
              <a:rPr lang="en-US" sz="2400" dirty="0" smtClean="0"/>
              <a:t>drill cuttings</a:t>
            </a:r>
            <a:endParaRPr lang="en-US" sz="2400" dirty="0"/>
          </a:p>
        </p:txBody>
      </p:sp>
      <p:grpSp>
        <p:nvGrpSpPr>
          <p:cNvPr id="4" name="Group 3"/>
          <p:cNvGrpSpPr/>
          <p:nvPr/>
        </p:nvGrpSpPr>
        <p:grpSpPr>
          <a:xfrm>
            <a:off x="4191001" y="1066800"/>
            <a:ext cx="1600199" cy="4800600"/>
            <a:chOff x="3657601" y="1066800"/>
            <a:chExt cx="1600199" cy="4800600"/>
          </a:xfrm>
        </p:grpSpPr>
        <p:pic>
          <p:nvPicPr>
            <p:cNvPr id="5" name="Picture 4" descr="Figure 3 (AIK-2448 and AIK-2449).png"/>
            <p:cNvPicPr>
              <a:picLocks noChangeAspect="1"/>
            </p:cNvPicPr>
            <p:nvPr/>
          </p:nvPicPr>
          <p:blipFill>
            <a:blip r:embed="rId4" cstate="print"/>
            <a:srcRect l="89012" t="7708" r="2052" b="48386"/>
            <a:stretch>
              <a:fillRect/>
            </a:stretch>
          </p:blipFill>
          <p:spPr>
            <a:xfrm>
              <a:off x="4191000" y="1066800"/>
              <a:ext cx="1066800" cy="4800600"/>
            </a:xfrm>
            <a:prstGeom prst="rect">
              <a:avLst/>
            </a:prstGeom>
            <a:ln>
              <a:solidFill>
                <a:schemeClr val="tx1"/>
              </a:solidFill>
            </a:ln>
          </p:spPr>
        </p:pic>
        <p:pic>
          <p:nvPicPr>
            <p:cNvPr id="6" name="Picture 5" descr="Figure 3 (AIK-2448 and AIK-2449).png"/>
            <p:cNvPicPr>
              <a:picLocks noChangeAspect="1"/>
            </p:cNvPicPr>
            <p:nvPr/>
          </p:nvPicPr>
          <p:blipFill>
            <a:blip r:embed="rId4" cstate="print"/>
            <a:srcRect l="78911" t="7983" r="16804" b="49399"/>
            <a:stretch>
              <a:fillRect/>
            </a:stretch>
          </p:blipFill>
          <p:spPr>
            <a:xfrm>
              <a:off x="3657601" y="1066800"/>
              <a:ext cx="533400" cy="4738348"/>
            </a:xfrm>
            <a:prstGeom prst="rect">
              <a:avLst/>
            </a:prstGeom>
            <a:ln>
              <a:solidFill>
                <a:schemeClr val="tx1"/>
              </a:solidFill>
            </a:ln>
          </p:spPr>
        </p:pic>
      </p:grpSp>
      <p:sp>
        <p:nvSpPr>
          <p:cNvPr id="7" name="TextBox 6"/>
          <p:cNvSpPr txBox="1"/>
          <p:nvPr/>
        </p:nvSpPr>
        <p:spPr>
          <a:xfrm>
            <a:off x="3886200" y="609600"/>
            <a:ext cx="2251001" cy="461665"/>
          </a:xfrm>
          <a:prstGeom prst="rect">
            <a:avLst/>
          </a:prstGeom>
          <a:noFill/>
        </p:spPr>
        <p:txBody>
          <a:bodyPr wrap="none" rtlCol="0">
            <a:spAutoFit/>
          </a:bodyPr>
          <a:lstStyle/>
          <a:p>
            <a:r>
              <a:rPr lang="en-US" sz="2400" dirty="0" smtClean="0"/>
              <a:t>Geophysical logs</a:t>
            </a:r>
            <a:endParaRPr lang="en-US" sz="2400" dirty="0"/>
          </a:p>
        </p:txBody>
      </p:sp>
      <p:grpSp>
        <p:nvGrpSpPr>
          <p:cNvPr id="8" name="Group 7"/>
          <p:cNvGrpSpPr/>
          <p:nvPr/>
        </p:nvGrpSpPr>
        <p:grpSpPr>
          <a:xfrm>
            <a:off x="6324600" y="1066800"/>
            <a:ext cx="1981200" cy="1866900"/>
            <a:chOff x="6781800" y="1066800"/>
            <a:chExt cx="1981200" cy="1866900"/>
          </a:xfrm>
        </p:grpSpPr>
        <p:pic>
          <p:nvPicPr>
            <p:cNvPr id="9" name="Picture 2"/>
            <p:cNvPicPr>
              <a:picLocks noChangeAspect="1" noChangeArrowheads="1"/>
            </p:cNvPicPr>
            <p:nvPr/>
          </p:nvPicPr>
          <p:blipFill>
            <a:blip r:embed="rId5" cstate="print"/>
            <a:srcRect/>
            <a:stretch>
              <a:fillRect/>
            </a:stretch>
          </p:blipFill>
          <p:spPr bwMode="auto">
            <a:xfrm>
              <a:off x="6781800" y="1066800"/>
              <a:ext cx="914400" cy="838200"/>
            </a:xfrm>
            <a:prstGeom prst="rect">
              <a:avLst/>
            </a:prstGeom>
            <a:noFill/>
            <a:ln w="9525">
              <a:noFill/>
              <a:miter lim="800000"/>
              <a:headEnd/>
              <a:tailEnd/>
            </a:ln>
          </p:spPr>
        </p:pic>
        <p:pic>
          <p:nvPicPr>
            <p:cNvPr id="10" name="Picture 3"/>
            <p:cNvPicPr>
              <a:picLocks noChangeAspect="1" noChangeArrowheads="1"/>
            </p:cNvPicPr>
            <p:nvPr/>
          </p:nvPicPr>
          <p:blipFill>
            <a:blip r:embed="rId6" cstate="print"/>
            <a:srcRect/>
            <a:stretch>
              <a:fillRect/>
            </a:stretch>
          </p:blipFill>
          <p:spPr bwMode="auto">
            <a:xfrm>
              <a:off x="6781800" y="2034290"/>
              <a:ext cx="914400" cy="899410"/>
            </a:xfrm>
            <a:prstGeom prst="rect">
              <a:avLst/>
            </a:prstGeom>
            <a:noFill/>
            <a:ln w="9525">
              <a:noFill/>
              <a:miter lim="800000"/>
              <a:headEnd/>
              <a:tailEnd/>
            </a:ln>
          </p:spPr>
        </p:pic>
        <p:pic>
          <p:nvPicPr>
            <p:cNvPr id="11" name="Picture 4"/>
            <p:cNvPicPr>
              <a:picLocks noChangeAspect="1" noChangeArrowheads="1"/>
            </p:cNvPicPr>
            <p:nvPr/>
          </p:nvPicPr>
          <p:blipFill>
            <a:blip r:embed="rId7" cstate="print"/>
            <a:srcRect/>
            <a:stretch>
              <a:fillRect/>
            </a:stretch>
          </p:blipFill>
          <p:spPr bwMode="auto">
            <a:xfrm>
              <a:off x="7848600" y="1066800"/>
              <a:ext cx="914400" cy="838200"/>
            </a:xfrm>
            <a:prstGeom prst="rect">
              <a:avLst/>
            </a:prstGeom>
            <a:noFill/>
            <a:ln w="9525">
              <a:noFill/>
              <a:miter lim="800000"/>
              <a:headEnd/>
              <a:tailEnd/>
            </a:ln>
          </p:spPr>
        </p:pic>
        <p:pic>
          <p:nvPicPr>
            <p:cNvPr id="12" name="Picture 5"/>
            <p:cNvPicPr>
              <a:picLocks noChangeAspect="1" noChangeArrowheads="1"/>
            </p:cNvPicPr>
            <p:nvPr/>
          </p:nvPicPr>
          <p:blipFill>
            <a:blip r:embed="rId8" cstate="print"/>
            <a:srcRect/>
            <a:stretch>
              <a:fillRect/>
            </a:stretch>
          </p:blipFill>
          <p:spPr bwMode="auto">
            <a:xfrm>
              <a:off x="7848600" y="2057400"/>
              <a:ext cx="914400" cy="862642"/>
            </a:xfrm>
            <a:prstGeom prst="rect">
              <a:avLst/>
            </a:prstGeom>
            <a:noFill/>
            <a:ln w="9525">
              <a:noFill/>
              <a:miter lim="800000"/>
              <a:headEnd/>
              <a:tailEnd/>
            </a:ln>
          </p:spPr>
        </p:pic>
      </p:grpSp>
      <p:sp>
        <p:nvSpPr>
          <p:cNvPr id="13" name="TextBox 12"/>
          <p:cNvSpPr txBox="1"/>
          <p:nvPr/>
        </p:nvSpPr>
        <p:spPr>
          <a:xfrm>
            <a:off x="6553200" y="609600"/>
            <a:ext cx="1486625" cy="461665"/>
          </a:xfrm>
          <a:prstGeom prst="rect">
            <a:avLst/>
          </a:prstGeom>
          <a:noFill/>
        </p:spPr>
        <p:txBody>
          <a:bodyPr wrap="none" rtlCol="0">
            <a:spAutoFit/>
          </a:bodyPr>
          <a:lstStyle/>
          <a:p>
            <a:r>
              <a:rPr lang="en-US" sz="2400" dirty="0" smtClean="0"/>
              <a:t>Fossil data</a:t>
            </a:r>
            <a:endParaRPr lang="en-US" sz="2400" dirty="0"/>
          </a:p>
        </p:txBody>
      </p:sp>
      <p:pic>
        <p:nvPicPr>
          <p:cNvPr id="15" name="Picture 14" descr="ACM2l.png"/>
          <p:cNvPicPr>
            <a:picLocks noChangeAspect="1"/>
          </p:cNvPicPr>
          <p:nvPr/>
        </p:nvPicPr>
        <p:blipFill>
          <a:blip r:embed="rId9" cstate="print"/>
          <a:srcRect l="19519" t="38889" r="52613" b="31111"/>
          <a:stretch>
            <a:fillRect/>
          </a:stretch>
        </p:blipFill>
        <p:spPr>
          <a:xfrm>
            <a:off x="6096000" y="3810000"/>
            <a:ext cx="2438400" cy="2057400"/>
          </a:xfrm>
          <a:prstGeom prst="rect">
            <a:avLst/>
          </a:prstGeom>
          <a:ln>
            <a:solidFill>
              <a:schemeClr val="tx1"/>
            </a:solidFill>
          </a:ln>
        </p:spPr>
      </p:pic>
      <p:sp>
        <p:nvSpPr>
          <p:cNvPr id="16" name="TextBox 15"/>
          <p:cNvSpPr txBox="1"/>
          <p:nvPr/>
        </p:nvSpPr>
        <p:spPr>
          <a:xfrm>
            <a:off x="6324600" y="3348335"/>
            <a:ext cx="2013821" cy="461665"/>
          </a:xfrm>
          <a:prstGeom prst="rect">
            <a:avLst/>
          </a:prstGeom>
          <a:noFill/>
        </p:spPr>
        <p:txBody>
          <a:bodyPr wrap="none" rtlCol="0">
            <a:spAutoFit/>
          </a:bodyPr>
          <a:lstStyle/>
          <a:p>
            <a:r>
              <a:rPr lang="en-US" sz="2400" dirty="0" smtClean="0"/>
              <a:t>Geologic maps</a:t>
            </a:r>
            <a:endParaRPr lang="en-US" sz="2400" dirty="0"/>
          </a:p>
        </p:txBody>
      </p:sp>
    </p:spTree>
    <p:extLst>
      <p:ext uri="{BB962C8B-B14F-4D97-AF65-F5344CB8AC3E}">
        <p14:creationId xmlns:p14="http://schemas.microsoft.com/office/powerpoint/2010/main" val="6307820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rehole locations perspective.jpg"/>
          <p:cNvPicPr>
            <a:picLocks noChangeAspect="1"/>
          </p:cNvPicPr>
          <p:nvPr/>
        </p:nvPicPr>
        <p:blipFill>
          <a:blip r:embed="rId3" cstate="print"/>
          <a:srcRect l="12500"/>
          <a:stretch>
            <a:fillRect/>
          </a:stretch>
        </p:blipFill>
        <p:spPr>
          <a:xfrm>
            <a:off x="45265" y="908258"/>
            <a:ext cx="9047990" cy="5873542"/>
          </a:xfrm>
          <a:prstGeom prst="rect">
            <a:avLst/>
          </a:prstGeom>
          <a:ln>
            <a:solidFill>
              <a:schemeClr val="tx1"/>
            </a:solidFill>
          </a:ln>
        </p:spPr>
      </p:pic>
      <p:sp>
        <p:nvSpPr>
          <p:cNvPr id="3" name="TextBox 2"/>
          <p:cNvSpPr txBox="1"/>
          <p:nvPr/>
        </p:nvSpPr>
        <p:spPr>
          <a:xfrm>
            <a:off x="1050519" y="304800"/>
            <a:ext cx="7179081" cy="461665"/>
          </a:xfrm>
          <a:prstGeom prst="rect">
            <a:avLst/>
          </a:prstGeom>
          <a:noFill/>
        </p:spPr>
        <p:txBody>
          <a:bodyPr wrap="none" rtlCol="0">
            <a:spAutoFit/>
          </a:bodyPr>
          <a:lstStyle/>
          <a:p>
            <a:r>
              <a:rPr lang="en-US" sz="2400" dirty="0" smtClean="0"/>
              <a:t>Aquifers and confining units are delineated at each well</a:t>
            </a:r>
            <a:endParaRPr lang="en-US" sz="2400" dirty="0"/>
          </a:p>
        </p:txBody>
      </p:sp>
    </p:spTree>
    <p:extLst>
      <p:ext uri="{BB962C8B-B14F-4D97-AF65-F5344CB8AC3E}">
        <p14:creationId xmlns:p14="http://schemas.microsoft.com/office/powerpoint/2010/main" val="21262719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9493"/>
          <a:stretch/>
        </p:blipFill>
        <p:spPr>
          <a:xfrm>
            <a:off x="0" y="-332509"/>
            <a:ext cx="9070157" cy="6858000"/>
          </a:xfrm>
          <a:prstGeom prst="rect">
            <a:avLst/>
          </a:prstGeom>
          <a:ln>
            <a:noFill/>
          </a:ln>
          <a:effectLst>
            <a:outerShdw blurRad="76200" dir="18900000" sy="23000" kx="-1200000" algn="bl" rotWithShape="0">
              <a:prstClr val="black">
                <a:alpha val="20000"/>
              </a:prstClr>
            </a:outerShdw>
          </a:effectLst>
        </p:spPr>
      </p:pic>
      <p:sp>
        <p:nvSpPr>
          <p:cNvPr id="4" name="TextBox 3"/>
          <p:cNvSpPr txBox="1"/>
          <p:nvPr/>
        </p:nvSpPr>
        <p:spPr>
          <a:xfrm>
            <a:off x="1316692" y="383343"/>
            <a:ext cx="7827308" cy="954107"/>
          </a:xfrm>
          <a:prstGeom prst="rect">
            <a:avLst/>
          </a:prstGeom>
          <a:noFill/>
        </p:spPr>
        <p:txBody>
          <a:bodyPr wrap="square" rtlCol="0">
            <a:spAutoFit/>
          </a:bodyPr>
          <a:lstStyle/>
          <a:p>
            <a:r>
              <a:rPr lang="en-US" sz="2800" dirty="0">
                <a:solidFill>
                  <a:prstClr val="black"/>
                </a:solidFill>
                <a:latin typeface="Calibri" panose="020F0502020204030204" pitchFamily="34" charset="0"/>
              </a:rPr>
              <a:t>A fence diagram depicting aquifers and confining units in Aiken County.</a:t>
            </a:r>
          </a:p>
        </p:txBody>
      </p:sp>
    </p:spTree>
    <p:extLst>
      <p:ext uri="{BB962C8B-B14F-4D97-AF65-F5344CB8AC3E}">
        <p14:creationId xmlns:p14="http://schemas.microsoft.com/office/powerpoint/2010/main" val="20387582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783" y="314040"/>
            <a:ext cx="9063217" cy="6202218"/>
          </a:xfrm>
          <a:prstGeom prst="rect">
            <a:avLst/>
          </a:prstGeom>
          <a:ln>
            <a:noFill/>
          </a:ln>
          <a:effectLst>
            <a:outerShdw blurRad="76200" dir="18900000" sy="23000" kx="-1200000" algn="bl" rotWithShape="0">
              <a:prstClr val="black">
                <a:alpha val="20000"/>
              </a:prstClr>
            </a:outerShdw>
          </a:effectLst>
        </p:spPr>
      </p:pic>
      <p:sp>
        <p:nvSpPr>
          <p:cNvPr id="3" name="TextBox 2"/>
          <p:cNvSpPr txBox="1"/>
          <p:nvPr/>
        </p:nvSpPr>
        <p:spPr>
          <a:xfrm>
            <a:off x="5862361" y="4447512"/>
            <a:ext cx="2664604" cy="1631216"/>
          </a:xfrm>
          <a:prstGeom prst="rect">
            <a:avLst/>
          </a:prstGeom>
          <a:noFill/>
        </p:spPr>
        <p:txBody>
          <a:bodyPr wrap="square" rtlCol="0">
            <a:spAutoFit/>
          </a:bodyPr>
          <a:lstStyle/>
          <a:p>
            <a:r>
              <a:rPr lang="en-US" sz="2000" dirty="0">
                <a:solidFill>
                  <a:prstClr val="black"/>
                </a:solidFill>
                <a:latin typeface="Calibri" panose="020F0502020204030204" pitchFamily="34" charset="0"/>
              </a:rPr>
              <a:t>A 3-D </a:t>
            </a:r>
            <a:r>
              <a:rPr lang="en-US" sz="2000" dirty="0" err="1">
                <a:solidFill>
                  <a:prstClr val="black"/>
                </a:solidFill>
                <a:latin typeface="Calibri" panose="020F0502020204030204" pitchFamily="34" charset="0"/>
              </a:rPr>
              <a:t>hydrogeologic</a:t>
            </a:r>
            <a:r>
              <a:rPr lang="en-US" sz="2000" dirty="0">
                <a:solidFill>
                  <a:prstClr val="black"/>
                </a:solidFill>
                <a:latin typeface="Calibri" panose="020F0502020204030204" pitchFamily="34" charset="0"/>
              </a:rPr>
              <a:t> framework generated from the fence diagram using ARC-Hydro software.</a:t>
            </a:r>
          </a:p>
        </p:txBody>
      </p:sp>
    </p:spTree>
    <p:extLst>
      <p:ext uri="{BB962C8B-B14F-4D97-AF65-F5344CB8AC3E}">
        <p14:creationId xmlns:p14="http://schemas.microsoft.com/office/powerpoint/2010/main" val="13386910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5842" y="1184123"/>
            <a:ext cx="4403323" cy="3013320"/>
          </a:xfrm>
          <a:prstGeom prst="rect">
            <a:avLst/>
          </a:prstGeom>
          <a:ln>
            <a:noFill/>
          </a:ln>
          <a:effectLst>
            <a:outerShdw blurRad="76200" dir="18900000" sy="23000" kx="-1200000" algn="bl" rotWithShape="0">
              <a:prstClr val="black">
                <a:alpha val="20000"/>
              </a:prstClr>
            </a:outerShdw>
          </a:effectLst>
        </p:spPr>
      </p:pic>
      <p:pic>
        <p:nvPicPr>
          <p:cNvPr id="3" name="Content Placeholder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13194" y="2259629"/>
            <a:ext cx="4958719" cy="3393393"/>
          </a:xfrm>
          <a:prstGeom prst="rect">
            <a:avLst/>
          </a:prstGeom>
          <a:ln>
            <a:noFill/>
          </a:ln>
          <a:effectLst>
            <a:outerShdw blurRad="76200" dir="18900000" sy="23000" kx="-1200000" algn="bl" rotWithShape="0">
              <a:prstClr val="black">
                <a:alpha val="20000"/>
              </a:prstClr>
            </a:outerShdw>
          </a:effectLst>
        </p:spPr>
      </p:pic>
      <p:sp>
        <p:nvSpPr>
          <p:cNvPr id="4" name="TextBox 3"/>
          <p:cNvSpPr txBox="1"/>
          <p:nvPr/>
        </p:nvSpPr>
        <p:spPr>
          <a:xfrm>
            <a:off x="2803480" y="676292"/>
            <a:ext cx="235962" cy="369332"/>
          </a:xfrm>
          <a:prstGeom prst="rect">
            <a:avLst/>
          </a:prstGeom>
          <a:noFill/>
        </p:spPr>
        <p:txBody>
          <a:bodyPr wrap="none" rtlCol="0">
            <a:spAutoFit/>
          </a:bodyPr>
          <a:lstStyle/>
          <a:p>
            <a:r>
              <a:rPr lang="en-US" dirty="0">
                <a:solidFill>
                  <a:prstClr val="black"/>
                </a:solidFill>
              </a:rPr>
              <a:t>.</a:t>
            </a:r>
          </a:p>
        </p:txBody>
      </p:sp>
      <p:sp>
        <p:nvSpPr>
          <p:cNvPr id="11" name="TextBox 10"/>
          <p:cNvSpPr txBox="1"/>
          <p:nvPr/>
        </p:nvSpPr>
        <p:spPr>
          <a:xfrm>
            <a:off x="1273544" y="537792"/>
            <a:ext cx="6751592" cy="646331"/>
          </a:xfrm>
          <a:prstGeom prst="rect">
            <a:avLst/>
          </a:prstGeom>
          <a:noFill/>
        </p:spPr>
        <p:txBody>
          <a:bodyPr wrap="none" rtlCol="0">
            <a:spAutoFit/>
          </a:bodyPr>
          <a:lstStyle/>
          <a:p>
            <a:r>
              <a:rPr lang="en-US" sz="3600" b="1" dirty="0">
                <a:solidFill>
                  <a:prstClr val="black"/>
                </a:solidFill>
                <a:latin typeface="Calibri" panose="020F0502020204030204" pitchFamily="34" charset="0"/>
              </a:rPr>
              <a:t>Aiken County Groundwater Model</a:t>
            </a:r>
          </a:p>
        </p:txBody>
      </p:sp>
      <p:pic>
        <p:nvPicPr>
          <p:cNvPr id="13" name="Picture 1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7465" y="6070523"/>
            <a:ext cx="1808453" cy="663708"/>
          </a:xfrm>
          <a:prstGeom prst="rect">
            <a:avLst/>
          </a:prstGeom>
        </p:spPr>
      </p:pic>
      <p:pic>
        <p:nvPicPr>
          <p:cNvPr id="14" name="Picture 1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12850" y="5637001"/>
            <a:ext cx="880254" cy="1155455"/>
          </a:xfrm>
          <a:prstGeom prst="rect">
            <a:avLst/>
          </a:prstGeom>
        </p:spPr>
      </p:pic>
      <p:sp>
        <p:nvSpPr>
          <p:cNvPr id="15" name="TextBox 8"/>
          <p:cNvSpPr txBox="1"/>
          <p:nvPr/>
        </p:nvSpPr>
        <p:spPr>
          <a:xfrm>
            <a:off x="951404" y="4310082"/>
            <a:ext cx="3616518" cy="1323439"/>
          </a:xfrm>
          <a:prstGeom prst="rect">
            <a:avLst/>
          </a:prstGeom>
          <a:noFill/>
          <a:ln>
            <a:noFill/>
          </a:ln>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2000" b="1" dirty="0" smtClean="0">
                <a:solidFill>
                  <a:prstClr val="black"/>
                </a:solidFill>
                <a:latin typeface="Calibri" panose="020F0502020204030204" pitchFamily="34" charset="0"/>
              </a:rPr>
              <a:t>Bruce Campbell (lead) – USGS</a:t>
            </a:r>
          </a:p>
          <a:p>
            <a:r>
              <a:rPr lang="en-US" sz="2000" b="1" dirty="0" smtClean="0">
                <a:solidFill>
                  <a:prstClr val="black"/>
                </a:solidFill>
                <a:latin typeface="Calibri" panose="020F0502020204030204" pitchFamily="34" charset="0"/>
              </a:rPr>
              <a:t>Jim Landmeyer – USGS  </a:t>
            </a:r>
          </a:p>
          <a:p>
            <a:r>
              <a:rPr lang="en-US" sz="2000" b="1" dirty="0" smtClean="0">
                <a:solidFill>
                  <a:prstClr val="black"/>
                </a:solidFill>
                <a:latin typeface="Calibri" panose="020F0502020204030204" pitchFamily="34" charset="0"/>
              </a:rPr>
              <a:t>Alex Butler – SCDNR </a:t>
            </a:r>
          </a:p>
          <a:p>
            <a:r>
              <a:rPr lang="en-US" sz="2000" b="1" dirty="0" smtClean="0">
                <a:solidFill>
                  <a:prstClr val="black"/>
                </a:solidFill>
                <a:latin typeface="Calibri" panose="020F0502020204030204" pitchFamily="34" charset="0"/>
              </a:rPr>
              <a:t>Joe Gellici – SCDNR       	</a:t>
            </a:r>
            <a:endParaRPr lang="en-US" sz="2000" b="1" dirty="0">
              <a:solidFill>
                <a:prstClr val="black"/>
              </a:solidFill>
              <a:latin typeface="Calibri" panose="020F0502020204030204" pitchFamily="34" charset="0"/>
            </a:endParaRPr>
          </a:p>
        </p:txBody>
      </p:sp>
      <p:sp>
        <p:nvSpPr>
          <p:cNvPr id="6" name="TextBox 5"/>
          <p:cNvSpPr txBox="1"/>
          <p:nvPr/>
        </p:nvSpPr>
        <p:spPr>
          <a:xfrm>
            <a:off x="951404" y="1106323"/>
            <a:ext cx="7706533" cy="584775"/>
          </a:xfrm>
          <a:prstGeom prst="rect">
            <a:avLst/>
          </a:prstGeom>
          <a:noFill/>
        </p:spPr>
        <p:txBody>
          <a:bodyPr wrap="none" rtlCol="0">
            <a:spAutoFit/>
          </a:bodyPr>
          <a:lstStyle/>
          <a:p>
            <a:r>
              <a:rPr lang="en-US" sz="3200" u="sng" dirty="0" smtClean="0">
                <a:solidFill>
                  <a:srgbClr val="3366FF"/>
                </a:solidFill>
                <a:latin typeface="Calibri" panose="020F0502020204030204" pitchFamily="34" charset="0"/>
              </a:rPr>
              <a:t>http://sc.water.usgs.gov/projects/aiken </a:t>
            </a:r>
            <a:r>
              <a:rPr lang="en-US" sz="3200" u="sng" dirty="0" err="1" smtClean="0">
                <a:solidFill>
                  <a:srgbClr val="3366FF"/>
                </a:solidFill>
                <a:latin typeface="Calibri" panose="020F0502020204030204" pitchFamily="34" charset="0"/>
              </a:rPr>
              <a:t>gw</a:t>
            </a:r>
            <a:r>
              <a:rPr lang="en-US" sz="3200" u="sng" dirty="0" smtClean="0">
                <a:solidFill>
                  <a:srgbClr val="3366FF"/>
                </a:solidFill>
                <a:latin typeface="Calibri" panose="020F0502020204030204" pitchFamily="34" charset="0"/>
              </a:rPr>
              <a:t>/</a:t>
            </a:r>
            <a:endParaRPr lang="en-US" sz="3200" u="sng" dirty="0">
              <a:solidFill>
                <a:srgbClr val="3366FF"/>
              </a:solidFill>
              <a:latin typeface="Calibri" panose="020F0502020204030204" pitchFamily="34" charset="0"/>
            </a:endParaRPr>
          </a:p>
        </p:txBody>
      </p:sp>
    </p:spTree>
    <p:extLst>
      <p:ext uri="{BB962C8B-B14F-4D97-AF65-F5344CB8AC3E}">
        <p14:creationId xmlns:p14="http://schemas.microsoft.com/office/powerpoint/2010/main" val="34122450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5498" y="933635"/>
            <a:ext cx="7543800" cy="5139869"/>
          </a:xfrm>
          <a:prstGeom prst="rect">
            <a:avLst/>
          </a:prstGeom>
          <a:noFill/>
        </p:spPr>
        <p:txBody>
          <a:bodyPr wrap="square" rtlCol="0">
            <a:spAutoFit/>
          </a:bodyPr>
          <a:lstStyle/>
          <a:p>
            <a:r>
              <a:rPr lang="en-US" sz="3600" dirty="0" smtClean="0">
                <a:latin typeface="Calibri" panose="020F0502020204030204" pitchFamily="34" charset="0"/>
              </a:rPr>
              <a:t>The model will be used to:</a:t>
            </a:r>
          </a:p>
          <a:p>
            <a:endParaRPr lang="en-US" sz="3200" dirty="0" smtClean="0">
              <a:latin typeface="Calibri" panose="020F0502020204030204" pitchFamily="34" charset="0"/>
            </a:endParaRPr>
          </a:p>
          <a:p>
            <a:pPr>
              <a:buFont typeface="Arial" pitchFamily="34" charset="0"/>
              <a:buChar char="•"/>
            </a:pPr>
            <a:r>
              <a:rPr lang="en-US" sz="3200" dirty="0" smtClean="0">
                <a:latin typeface="Calibri" panose="020F0502020204030204" pitchFamily="34" charset="0"/>
              </a:rPr>
              <a:t>  Determine groundwater availability. </a:t>
            </a:r>
          </a:p>
          <a:p>
            <a:endParaRPr lang="en-US" dirty="0" smtClean="0">
              <a:latin typeface="Calibri" panose="020F0502020204030204" pitchFamily="34" charset="0"/>
            </a:endParaRPr>
          </a:p>
          <a:p>
            <a:pPr>
              <a:buFont typeface="Arial" pitchFamily="34" charset="0"/>
              <a:buChar char="•"/>
            </a:pPr>
            <a:r>
              <a:rPr lang="en-US" sz="3200" dirty="0" smtClean="0">
                <a:latin typeface="Calibri" panose="020F0502020204030204" pitchFamily="34" charset="0"/>
              </a:rPr>
              <a:t>  Evaluate the impacts that pumping has on groundwater and surface water resources and on other groundwater users.</a:t>
            </a:r>
          </a:p>
          <a:p>
            <a:endParaRPr lang="en-US" dirty="0" smtClean="0">
              <a:latin typeface="Calibri" panose="020F0502020204030204" pitchFamily="34" charset="0"/>
            </a:endParaRPr>
          </a:p>
          <a:p>
            <a:pPr>
              <a:buFont typeface="Arial" pitchFamily="34" charset="0"/>
              <a:buChar char="•"/>
            </a:pPr>
            <a:r>
              <a:rPr lang="en-US" sz="3200" dirty="0" smtClean="0">
                <a:latin typeface="Calibri" panose="020F0502020204030204" pitchFamily="34" charset="0"/>
              </a:rPr>
              <a:t>  Evaluate future withdrawal scenarios to maximize groundwater use and minimize undesirable effects of pumping.</a:t>
            </a:r>
          </a:p>
        </p:txBody>
      </p:sp>
    </p:spTree>
    <p:extLst>
      <p:ext uri="{BB962C8B-B14F-4D97-AF65-F5344CB8AC3E}">
        <p14:creationId xmlns:p14="http://schemas.microsoft.com/office/powerpoint/2010/main" val="25397629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9811" y="886385"/>
            <a:ext cx="7297444" cy="5509200"/>
          </a:xfrm>
          <a:prstGeom prst="rect">
            <a:avLst/>
          </a:prstGeom>
        </p:spPr>
        <p:txBody>
          <a:bodyPr wrap="square">
            <a:spAutoFit/>
          </a:bodyPr>
          <a:lstStyle/>
          <a:p>
            <a:r>
              <a:rPr lang="en-US" sz="2800" dirty="0" smtClean="0">
                <a:effectLst/>
                <a:ea typeface="Calibri" panose="020F0502020204030204" pitchFamily="34" charset="0"/>
              </a:rPr>
              <a:t>Examples of </a:t>
            </a:r>
            <a:r>
              <a:rPr lang="en-US" sz="2800" dirty="0" smtClean="0">
                <a:ea typeface="Calibri" panose="020F0502020204030204" pitchFamily="34" charset="0"/>
              </a:rPr>
              <a:t>s</a:t>
            </a:r>
            <a:r>
              <a:rPr lang="en-US" sz="2800" dirty="0" smtClean="0">
                <a:effectLst/>
                <a:ea typeface="Calibri" panose="020F0502020204030204" pitchFamily="34" charset="0"/>
              </a:rPr>
              <a:t>cenarios that can be tested with the model</a:t>
            </a:r>
          </a:p>
          <a:p>
            <a:endParaRPr lang="en-US" sz="2400" dirty="0">
              <a:ea typeface="Calibri" panose="020F0502020204030204" pitchFamily="34" charset="0"/>
            </a:endParaRPr>
          </a:p>
          <a:p>
            <a:r>
              <a:rPr lang="en-US" sz="2400" dirty="0" smtClean="0">
                <a:effectLst/>
                <a:ea typeface="Calibri" panose="020F0502020204030204" pitchFamily="34" charset="0"/>
              </a:rPr>
              <a:t>SCENARIO 1</a:t>
            </a:r>
          </a:p>
          <a:p>
            <a:r>
              <a:rPr lang="en-US" sz="2000" u="sng" dirty="0" smtClean="0">
                <a:effectLst/>
                <a:ea typeface="Calibri" panose="020F0502020204030204" pitchFamily="34" charset="0"/>
              </a:rPr>
              <a:t>Base Case</a:t>
            </a:r>
            <a:r>
              <a:rPr lang="en-US" sz="2000" dirty="0" smtClean="0">
                <a:effectLst/>
                <a:ea typeface="Calibri" panose="020F0502020204030204" pitchFamily="34" charset="0"/>
              </a:rPr>
              <a:t>: A “base case” simulation comprised of pumping existing wells at their reported 2015 withdrawal rates out to year 2050. </a:t>
            </a:r>
          </a:p>
          <a:p>
            <a:endParaRPr lang="en-US" sz="2000" u="sng" dirty="0" smtClean="0">
              <a:effectLst/>
              <a:ea typeface="Calibri" panose="020F0502020204030204" pitchFamily="34" charset="0"/>
            </a:endParaRPr>
          </a:p>
          <a:p>
            <a:r>
              <a:rPr lang="en-US" sz="2400" dirty="0" smtClean="0">
                <a:effectLst/>
                <a:ea typeface="Calibri" panose="020F0502020204030204" pitchFamily="34" charset="0"/>
              </a:rPr>
              <a:t>SCENARIO 2</a:t>
            </a:r>
          </a:p>
          <a:p>
            <a:r>
              <a:rPr lang="en-US" sz="2000" u="sng" dirty="0" smtClean="0"/>
              <a:t>Increased Groundwater Withdrawals</a:t>
            </a:r>
            <a:r>
              <a:rPr lang="en-US" sz="2000" dirty="0" smtClean="0"/>
              <a:t>: </a:t>
            </a:r>
            <a:r>
              <a:rPr lang="en-US" sz="2000" dirty="0"/>
              <a:t>The 2015 withdrawal rates will be increased by </a:t>
            </a:r>
            <a:r>
              <a:rPr lang="en-US" sz="2000" dirty="0" smtClean="0"/>
              <a:t>0.5 </a:t>
            </a:r>
            <a:r>
              <a:rPr lang="en-US" sz="2000" dirty="0"/>
              <a:t>percent per </a:t>
            </a:r>
            <a:r>
              <a:rPr lang="en-US" sz="2000" dirty="0" smtClean="0"/>
              <a:t>year to 2050. </a:t>
            </a:r>
            <a:r>
              <a:rPr lang="en-US" sz="2000" dirty="0"/>
              <a:t>This scenario will also include any planned future wells and their assumed withdrawal rates</a:t>
            </a:r>
            <a:r>
              <a:rPr lang="en-US" sz="2000" dirty="0" smtClean="0"/>
              <a:t>.</a:t>
            </a:r>
          </a:p>
          <a:p>
            <a:endParaRPr lang="en-US" sz="2000" dirty="0" smtClean="0"/>
          </a:p>
          <a:p>
            <a:r>
              <a:rPr lang="en-US" sz="2400" dirty="0" smtClean="0">
                <a:effectLst/>
                <a:ea typeface="Calibri" panose="020F0502020204030204" pitchFamily="34" charset="0"/>
              </a:rPr>
              <a:t>SCENARIO 3</a:t>
            </a:r>
          </a:p>
          <a:p>
            <a:r>
              <a:rPr lang="en-US" sz="2000" u="sng" dirty="0" smtClean="0"/>
              <a:t>Drought</a:t>
            </a:r>
            <a:r>
              <a:rPr lang="en-US" sz="2000" dirty="0"/>
              <a:t>: The effect of a 10-year drought will be simulated for the years 2020-2030 by reducing the annual average recharge rates by 5 to 10 </a:t>
            </a:r>
            <a:r>
              <a:rPr lang="en-US" sz="2000" dirty="0" smtClean="0"/>
              <a:t>percent.</a:t>
            </a:r>
          </a:p>
        </p:txBody>
      </p:sp>
    </p:spTree>
    <p:extLst>
      <p:ext uri="{BB962C8B-B14F-4D97-AF65-F5344CB8AC3E}">
        <p14:creationId xmlns:p14="http://schemas.microsoft.com/office/powerpoint/2010/main" val="15555591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4255" y="533400"/>
            <a:ext cx="5213095" cy="646331"/>
          </a:xfrm>
          <a:prstGeom prst="rect">
            <a:avLst/>
          </a:prstGeom>
        </p:spPr>
        <p:txBody>
          <a:bodyPr wrap="none">
            <a:spAutoFit/>
          </a:bodyPr>
          <a:lstStyle/>
          <a:p>
            <a:pPr algn="ctr"/>
            <a:r>
              <a:rPr lang="en-US" sz="3600" b="1" dirty="0" smtClean="0">
                <a:latin typeface="Calibri" panose="020F0502020204030204" pitchFamily="34" charset="0"/>
              </a:rPr>
              <a:t>South Carolina Water Plan</a:t>
            </a:r>
          </a:p>
        </p:txBody>
      </p:sp>
      <p:grpSp>
        <p:nvGrpSpPr>
          <p:cNvPr id="3" name="Group 9"/>
          <p:cNvGrpSpPr>
            <a:grpSpLocks/>
          </p:cNvGrpSpPr>
          <p:nvPr/>
        </p:nvGrpSpPr>
        <p:grpSpPr bwMode="auto">
          <a:xfrm>
            <a:off x="648154" y="1333872"/>
            <a:ext cx="3847646" cy="5066928"/>
            <a:chOff x="1248" y="-27"/>
            <a:chExt cx="3144" cy="4309"/>
          </a:xfrm>
          <a:effectLst>
            <a:outerShdw blurRad="50800" dist="38100" dir="2700000" algn="tl" rotWithShape="0">
              <a:prstClr val="black">
                <a:alpha val="40000"/>
              </a:prstClr>
            </a:outerShdw>
          </a:effectLst>
        </p:grpSpPr>
        <p:pic>
          <p:nvPicPr>
            <p:cNvPr id="4" name="Picture 3" descr="I:\Common\wachob\water plan\cover.jpg"/>
            <p:cNvPicPr>
              <a:picLocks noChangeAspect="1" noChangeArrowheads="1"/>
            </p:cNvPicPr>
            <p:nvPr/>
          </p:nvPicPr>
          <p:blipFill>
            <a:blip r:embed="rId2" cstate="print">
              <a:lum bright="6000"/>
              <a:extLst>
                <a:ext uri="{28A0092B-C50C-407E-A947-70E740481C1C}">
                  <a14:useLocalDpi xmlns:a14="http://schemas.microsoft.com/office/drawing/2010/main" val="0"/>
                </a:ext>
              </a:extLst>
            </a:blip>
            <a:srcRect/>
            <a:stretch>
              <a:fillRect/>
            </a:stretch>
          </p:blipFill>
          <p:spPr bwMode="auto">
            <a:xfrm>
              <a:off x="1248" y="-27"/>
              <a:ext cx="3122" cy="4195"/>
            </a:xfrm>
            <a:prstGeom prst="rect">
              <a:avLst/>
            </a:prstGeom>
            <a:noFill/>
            <a:ln>
              <a:solidFill>
                <a:schemeClr val="bg1"/>
              </a:solidFill>
            </a:ln>
          </p:spPr>
        </p:pic>
        <p:sp>
          <p:nvSpPr>
            <p:cNvPr id="5" name="Rectangle 4"/>
            <p:cNvSpPr>
              <a:spLocks noChangeArrowheads="1"/>
            </p:cNvSpPr>
            <p:nvPr/>
          </p:nvSpPr>
          <p:spPr bwMode="auto">
            <a:xfrm>
              <a:off x="1248" y="32"/>
              <a:ext cx="3144" cy="4250"/>
            </a:xfrm>
            <a:prstGeom prst="rect">
              <a:avLst/>
            </a:prstGeom>
            <a:noFill/>
            <a:ln w="38100">
              <a:noFill/>
              <a:miter lim="800000"/>
              <a:headEnd/>
              <a:tailEnd/>
            </a:ln>
            <a:effectLst/>
          </p:spPr>
          <p:txBody>
            <a:bodyPr anchor="ctr">
              <a:spAutoFit/>
            </a:bodyPr>
            <a:lstStyle/>
            <a:p>
              <a:endParaRPr lang="en-US"/>
            </a:p>
          </p:txBody>
        </p:sp>
      </p:grpSp>
      <p:sp>
        <p:nvSpPr>
          <p:cNvPr id="6" name="TextBox 5"/>
          <p:cNvSpPr txBox="1"/>
          <p:nvPr/>
        </p:nvSpPr>
        <p:spPr>
          <a:xfrm>
            <a:off x="4648200" y="1724085"/>
            <a:ext cx="4114800" cy="4154984"/>
          </a:xfrm>
          <a:prstGeom prst="rect">
            <a:avLst/>
          </a:prstGeom>
          <a:noFill/>
        </p:spPr>
        <p:txBody>
          <a:bodyPr wrap="square" rtlCol="0">
            <a:spAutoFit/>
          </a:bodyPr>
          <a:lstStyle/>
          <a:p>
            <a:r>
              <a:rPr lang="en-US" sz="2400" dirty="0" smtClean="0">
                <a:latin typeface="Calibri" panose="020F0502020204030204" pitchFamily="34" charset="0"/>
              </a:rPr>
              <a:t>In 2004, DNR published the second edition of the South Carolina Water Plan incorporating lessons learned from the drought of 1998-2002.</a:t>
            </a:r>
          </a:p>
          <a:p>
            <a:endParaRPr lang="en-US" sz="2400" dirty="0" smtClean="0">
              <a:latin typeface="Calibri" panose="020F0502020204030204" pitchFamily="34" charset="0"/>
            </a:endParaRPr>
          </a:p>
          <a:p>
            <a:pPr lvl="0"/>
            <a:r>
              <a:rPr lang="en-US" sz="2400" dirty="0" smtClean="0">
                <a:latin typeface="Calibri" panose="020F0502020204030204" pitchFamily="34" charset="0"/>
                <a:cs typeface="Times New Roman" pitchFamily="18" charset="0"/>
              </a:rPr>
              <a:t>One recommendation is for the development of regional water plans for each major river basin in the State.</a:t>
            </a:r>
          </a:p>
          <a:p>
            <a:r>
              <a:rPr lang="en-US" sz="2400" dirty="0" smtClean="0">
                <a:latin typeface="Calibri" panose="020F0502020204030204" pitchFamily="34" charset="0"/>
              </a:rPr>
              <a:t> </a:t>
            </a:r>
          </a:p>
        </p:txBody>
      </p:sp>
    </p:spTree>
    <p:extLst>
      <p:ext uri="{BB962C8B-B14F-4D97-AF65-F5344CB8AC3E}">
        <p14:creationId xmlns:p14="http://schemas.microsoft.com/office/powerpoint/2010/main" val="10132574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094" t="2420" r="4251" b="4995"/>
          <a:stretch/>
        </p:blipFill>
        <p:spPr>
          <a:xfrm>
            <a:off x="701040" y="222872"/>
            <a:ext cx="7731760" cy="6431928"/>
          </a:xfrm>
          <a:prstGeom prst="rect">
            <a:avLst/>
          </a:prstGeom>
          <a:ln>
            <a:solidFill>
              <a:schemeClr val="tx1"/>
            </a:solidFill>
          </a:ln>
        </p:spPr>
      </p:pic>
    </p:spTree>
    <p:extLst>
      <p:ext uri="{BB962C8B-B14F-4D97-AF65-F5344CB8AC3E}">
        <p14:creationId xmlns:p14="http://schemas.microsoft.com/office/powerpoint/2010/main" val="12464196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031096" y="177552"/>
            <a:ext cx="7081810" cy="2123658"/>
          </a:xfrm>
          <a:prstGeom prst="rect">
            <a:avLst/>
          </a:prstGeom>
          <a:noFill/>
        </p:spPr>
        <p:txBody>
          <a:bodyPr wrap="none" rtlCol="0">
            <a:spAutoFit/>
          </a:bodyPr>
          <a:lstStyle/>
          <a:p>
            <a:pPr algn="ctr"/>
            <a:r>
              <a:rPr lang="en-US" sz="4400" b="1" dirty="0" smtClean="0">
                <a:ln>
                  <a:solidFill>
                    <a:schemeClr val="tx1"/>
                  </a:solidFill>
                </a:ln>
                <a:solidFill>
                  <a:srgbClr val="FFFF00"/>
                </a:solidFill>
                <a:latin typeface="Calibri" panose="020F0502020204030204" pitchFamily="34" charset="0"/>
              </a:rPr>
              <a:t>Groundwater Monitoring Site</a:t>
            </a:r>
          </a:p>
          <a:p>
            <a:pPr algn="ctr"/>
            <a:r>
              <a:rPr lang="en-US" sz="4400" b="1" dirty="0" smtClean="0">
                <a:ln>
                  <a:solidFill>
                    <a:schemeClr val="tx1"/>
                  </a:solidFill>
                </a:ln>
                <a:solidFill>
                  <a:srgbClr val="FFFF00"/>
                </a:solidFill>
                <a:latin typeface="Calibri" panose="020F0502020204030204" pitchFamily="34" charset="0"/>
              </a:rPr>
              <a:t>Aiken State Park</a:t>
            </a:r>
          </a:p>
          <a:p>
            <a:pPr algn="ctr"/>
            <a:r>
              <a:rPr lang="en-US" sz="4400" b="1" dirty="0" smtClean="0">
                <a:ln>
                  <a:solidFill>
                    <a:schemeClr val="tx1"/>
                  </a:solidFill>
                </a:ln>
                <a:solidFill>
                  <a:srgbClr val="FFFF00"/>
                </a:solidFill>
                <a:latin typeface="Calibri" panose="020F0502020204030204" pitchFamily="34" charset="0"/>
              </a:rPr>
              <a:t>Site C-3</a:t>
            </a:r>
            <a:endParaRPr lang="en-US" sz="4400" b="1" dirty="0">
              <a:ln>
                <a:solidFill>
                  <a:schemeClr val="tx1"/>
                </a:solidFill>
              </a:ln>
              <a:solidFill>
                <a:srgbClr val="FFFF00"/>
              </a:solidFill>
              <a:latin typeface="Calibri" panose="020F0502020204030204" pitchFamily="34" charset="0"/>
            </a:endParaRPr>
          </a:p>
        </p:txBody>
      </p:sp>
    </p:spTree>
    <p:extLst>
      <p:ext uri="{BB962C8B-B14F-4D97-AF65-F5344CB8AC3E}">
        <p14:creationId xmlns:p14="http://schemas.microsoft.com/office/powerpoint/2010/main" val="18788303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103628" y="2796363"/>
            <a:ext cx="3200400" cy="3189767"/>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3144" t="18711" r="44871" b="37761"/>
          <a:stretch/>
        </p:blipFill>
        <p:spPr>
          <a:xfrm>
            <a:off x="552893" y="627321"/>
            <a:ext cx="4404823" cy="5613991"/>
          </a:xfrm>
          <a:prstGeom prst="rect">
            <a:avLst/>
          </a:prstGeom>
        </p:spPr>
      </p:pic>
      <p:sp>
        <p:nvSpPr>
          <p:cNvPr id="8" name="Rectangle 7"/>
          <p:cNvSpPr/>
          <p:nvPr/>
        </p:nvSpPr>
        <p:spPr>
          <a:xfrm>
            <a:off x="5103628" y="4522381"/>
            <a:ext cx="3200400" cy="26226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03628" y="3136605"/>
            <a:ext cx="3200400" cy="12759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103628" y="5986130"/>
            <a:ext cx="3200400" cy="255182"/>
          </a:xfrm>
          <a:prstGeom prst="rect">
            <a:avLst/>
          </a:prstGeom>
          <a:solidFill>
            <a:srgbClr val="CC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178051" y="2767273"/>
            <a:ext cx="3019353" cy="369332"/>
          </a:xfrm>
          <a:prstGeom prst="rect">
            <a:avLst/>
          </a:prstGeom>
          <a:noFill/>
        </p:spPr>
        <p:txBody>
          <a:bodyPr wrap="none" rtlCol="0">
            <a:spAutoFit/>
          </a:bodyPr>
          <a:lstStyle/>
          <a:p>
            <a:r>
              <a:rPr lang="en-US" dirty="0" smtClean="0">
                <a:latin typeface="Calibri" panose="020F0502020204030204" pitchFamily="34" charset="0"/>
              </a:rPr>
              <a:t>Tertiary sand aquifer (Gordon)</a:t>
            </a:r>
            <a:endParaRPr lang="en-US" dirty="0">
              <a:latin typeface="Calibri" panose="020F0502020204030204" pitchFamily="34" charset="0"/>
            </a:endParaRPr>
          </a:p>
        </p:txBody>
      </p:sp>
      <p:sp>
        <p:nvSpPr>
          <p:cNvPr id="12" name="TextBox 11"/>
          <p:cNvSpPr txBox="1"/>
          <p:nvPr/>
        </p:nvSpPr>
        <p:spPr>
          <a:xfrm>
            <a:off x="5624583" y="3548858"/>
            <a:ext cx="2126288" cy="646331"/>
          </a:xfrm>
          <a:prstGeom prst="rect">
            <a:avLst/>
          </a:prstGeom>
          <a:noFill/>
        </p:spPr>
        <p:txBody>
          <a:bodyPr wrap="none" rtlCol="0">
            <a:spAutoFit/>
          </a:bodyPr>
          <a:lstStyle/>
          <a:p>
            <a:pPr algn="ctr"/>
            <a:r>
              <a:rPr lang="en-US" dirty="0" smtClean="0">
                <a:latin typeface="Calibri" panose="020F0502020204030204" pitchFamily="34" charset="0"/>
              </a:rPr>
              <a:t>Black Creek aquifer</a:t>
            </a:r>
          </a:p>
          <a:p>
            <a:pPr algn="ctr"/>
            <a:r>
              <a:rPr lang="en-US" dirty="0" smtClean="0">
                <a:latin typeface="Calibri" panose="020F0502020204030204" pitchFamily="34" charset="0"/>
              </a:rPr>
              <a:t>(aka, Crouch Branch)</a:t>
            </a:r>
            <a:endParaRPr lang="en-US" dirty="0">
              <a:latin typeface="Calibri" panose="020F0502020204030204" pitchFamily="34" charset="0"/>
            </a:endParaRPr>
          </a:p>
        </p:txBody>
      </p:sp>
      <p:sp>
        <p:nvSpPr>
          <p:cNvPr id="13" name="TextBox 12"/>
          <p:cNvSpPr txBox="1"/>
          <p:nvPr/>
        </p:nvSpPr>
        <p:spPr>
          <a:xfrm>
            <a:off x="5493682" y="4955900"/>
            <a:ext cx="2388090" cy="646331"/>
          </a:xfrm>
          <a:prstGeom prst="rect">
            <a:avLst/>
          </a:prstGeom>
          <a:noFill/>
        </p:spPr>
        <p:txBody>
          <a:bodyPr wrap="none" rtlCol="0">
            <a:spAutoFit/>
          </a:bodyPr>
          <a:lstStyle/>
          <a:p>
            <a:pPr algn="ctr"/>
            <a:r>
              <a:rPr lang="en-US" dirty="0" err="1" smtClean="0">
                <a:latin typeface="Calibri" panose="020F0502020204030204" pitchFamily="34" charset="0"/>
              </a:rPr>
              <a:t>Middendorf</a:t>
            </a:r>
            <a:r>
              <a:rPr lang="en-US" dirty="0" smtClean="0">
                <a:latin typeface="Calibri" panose="020F0502020204030204" pitchFamily="34" charset="0"/>
              </a:rPr>
              <a:t> aquifer</a:t>
            </a:r>
          </a:p>
          <a:p>
            <a:pPr algn="ctr"/>
            <a:r>
              <a:rPr lang="en-US" dirty="0" smtClean="0">
                <a:latin typeface="Calibri" panose="020F0502020204030204" pitchFamily="34" charset="0"/>
              </a:rPr>
              <a:t>(aka, McQueen Branch)</a:t>
            </a:r>
            <a:endParaRPr lang="en-US" dirty="0">
              <a:latin typeface="Calibri" panose="020F0502020204030204" pitchFamily="34" charset="0"/>
            </a:endParaRPr>
          </a:p>
        </p:txBody>
      </p:sp>
      <p:sp>
        <p:nvSpPr>
          <p:cNvPr id="14" name="TextBox 13"/>
          <p:cNvSpPr txBox="1"/>
          <p:nvPr/>
        </p:nvSpPr>
        <p:spPr>
          <a:xfrm>
            <a:off x="6214136" y="5957040"/>
            <a:ext cx="947182" cy="369332"/>
          </a:xfrm>
          <a:prstGeom prst="rect">
            <a:avLst/>
          </a:prstGeom>
          <a:noFill/>
        </p:spPr>
        <p:txBody>
          <a:bodyPr wrap="none" rtlCol="0">
            <a:spAutoFit/>
          </a:bodyPr>
          <a:lstStyle/>
          <a:p>
            <a:r>
              <a:rPr lang="en-US" dirty="0" smtClean="0">
                <a:latin typeface="Calibri" panose="020F0502020204030204" pitchFamily="34" charset="0"/>
              </a:rPr>
              <a:t>Bedrock</a:t>
            </a:r>
            <a:endParaRPr lang="en-US" dirty="0">
              <a:latin typeface="Calibri" panose="020F0502020204030204" pitchFamily="34" charset="0"/>
            </a:endParaRPr>
          </a:p>
        </p:txBody>
      </p:sp>
      <p:sp>
        <p:nvSpPr>
          <p:cNvPr id="16" name="TextBox 15"/>
          <p:cNvSpPr txBox="1"/>
          <p:nvPr/>
        </p:nvSpPr>
        <p:spPr>
          <a:xfrm>
            <a:off x="5902865" y="4461105"/>
            <a:ext cx="1505797" cy="369332"/>
          </a:xfrm>
          <a:prstGeom prst="rect">
            <a:avLst/>
          </a:prstGeom>
          <a:noFill/>
        </p:spPr>
        <p:txBody>
          <a:bodyPr wrap="none" rtlCol="0">
            <a:spAutoFit/>
          </a:bodyPr>
          <a:lstStyle/>
          <a:p>
            <a:pPr algn="ctr"/>
            <a:r>
              <a:rPr lang="en-US" dirty="0" smtClean="0">
                <a:latin typeface="Calibri" panose="020F0502020204030204" pitchFamily="34" charset="0"/>
              </a:rPr>
              <a:t>Confining unit</a:t>
            </a:r>
          </a:p>
        </p:txBody>
      </p:sp>
      <p:grpSp>
        <p:nvGrpSpPr>
          <p:cNvPr id="34" name="Group 33"/>
          <p:cNvGrpSpPr/>
          <p:nvPr/>
        </p:nvGrpSpPr>
        <p:grpSpPr>
          <a:xfrm>
            <a:off x="5103628" y="1447643"/>
            <a:ext cx="1858873" cy="1059869"/>
            <a:chOff x="5614423" y="541056"/>
            <a:chExt cx="1858873" cy="1059869"/>
          </a:xfrm>
        </p:grpSpPr>
        <p:sp>
          <p:nvSpPr>
            <p:cNvPr id="17" name="Rectangle 16"/>
            <p:cNvSpPr/>
            <p:nvPr/>
          </p:nvSpPr>
          <p:spPr>
            <a:xfrm>
              <a:off x="5614423" y="873760"/>
              <a:ext cx="451097" cy="1320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614423" y="627321"/>
              <a:ext cx="451097" cy="1320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614423" y="1131303"/>
              <a:ext cx="451097" cy="13208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614423" y="1368593"/>
              <a:ext cx="451097" cy="132080"/>
            </a:xfrm>
            <a:prstGeom prst="rec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794252" y="922997"/>
              <a:ext cx="45719" cy="567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946652" y="902677"/>
              <a:ext cx="45719" cy="567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641852" y="912837"/>
              <a:ext cx="45719" cy="567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664711" y="675168"/>
              <a:ext cx="18288" cy="1828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733291" y="665775"/>
              <a:ext cx="18288" cy="294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817111" y="686598"/>
              <a:ext cx="18288" cy="1828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5969511" y="671358"/>
              <a:ext cx="18288" cy="1828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5900931" y="701838"/>
              <a:ext cx="18288" cy="1828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116320" y="541056"/>
              <a:ext cx="542136" cy="307777"/>
            </a:xfrm>
            <a:prstGeom prst="rect">
              <a:avLst/>
            </a:prstGeom>
            <a:noFill/>
          </p:spPr>
          <p:txBody>
            <a:bodyPr wrap="none" rtlCol="0">
              <a:spAutoFit/>
            </a:bodyPr>
            <a:lstStyle/>
            <a:p>
              <a:r>
                <a:rPr lang="en-US" sz="1400" dirty="0" smtClean="0">
                  <a:latin typeface="Calibri" panose="020F0502020204030204" pitchFamily="34" charset="0"/>
                </a:rPr>
                <a:t>Sand</a:t>
              </a:r>
              <a:endParaRPr lang="en-US" sz="1400" dirty="0">
                <a:latin typeface="Calibri" panose="020F0502020204030204" pitchFamily="34" charset="0"/>
              </a:endParaRPr>
            </a:p>
          </p:txBody>
        </p:sp>
        <p:sp>
          <p:nvSpPr>
            <p:cNvPr id="31" name="TextBox 30"/>
            <p:cNvSpPr txBox="1"/>
            <p:nvPr/>
          </p:nvSpPr>
          <p:spPr>
            <a:xfrm>
              <a:off x="6116320" y="774493"/>
              <a:ext cx="1336904" cy="307777"/>
            </a:xfrm>
            <a:prstGeom prst="rect">
              <a:avLst/>
            </a:prstGeom>
            <a:noFill/>
          </p:spPr>
          <p:txBody>
            <a:bodyPr wrap="none" rtlCol="0">
              <a:spAutoFit/>
            </a:bodyPr>
            <a:lstStyle/>
            <a:p>
              <a:r>
                <a:rPr lang="en-US" sz="1400" dirty="0" smtClean="0">
                  <a:latin typeface="Calibri" panose="020F0502020204030204" pitchFamily="34" charset="0"/>
                </a:rPr>
                <a:t>Sand and gravel</a:t>
              </a:r>
              <a:endParaRPr lang="en-US" sz="1400" dirty="0">
                <a:latin typeface="Calibri" panose="020F0502020204030204" pitchFamily="34" charset="0"/>
              </a:endParaRPr>
            </a:p>
          </p:txBody>
        </p:sp>
        <p:sp>
          <p:nvSpPr>
            <p:cNvPr id="32" name="TextBox 31"/>
            <p:cNvSpPr txBox="1"/>
            <p:nvPr/>
          </p:nvSpPr>
          <p:spPr>
            <a:xfrm>
              <a:off x="6134532" y="1028942"/>
              <a:ext cx="487506" cy="307777"/>
            </a:xfrm>
            <a:prstGeom prst="rect">
              <a:avLst/>
            </a:prstGeom>
            <a:noFill/>
          </p:spPr>
          <p:txBody>
            <a:bodyPr wrap="none" rtlCol="0">
              <a:spAutoFit/>
            </a:bodyPr>
            <a:lstStyle/>
            <a:p>
              <a:r>
                <a:rPr lang="en-US" sz="1400" dirty="0" smtClean="0">
                  <a:latin typeface="Calibri" panose="020F0502020204030204" pitchFamily="34" charset="0"/>
                </a:rPr>
                <a:t>Clay</a:t>
              </a:r>
              <a:endParaRPr lang="en-US" sz="1400" dirty="0">
                <a:latin typeface="Calibri" panose="020F0502020204030204" pitchFamily="34" charset="0"/>
              </a:endParaRPr>
            </a:p>
          </p:txBody>
        </p:sp>
        <p:sp>
          <p:nvSpPr>
            <p:cNvPr id="33" name="TextBox 32"/>
            <p:cNvSpPr txBox="1"/>
            <p:nvPr/>
          </p:nvSpPr>
          <p:spPr>
            <a:xfrm>
              <a:off x="6134532" y="1293148"/>
              <a:ext cx="1338764" cy="307777"/>
            </a:xfrm>
            <a:prstGeom prst="rect">
              <a:avLst/>
            </a:prstGeom>
            <a:noFill/>
          </p:spPr>
          <p:txBody>
            <a:bodyPr wrap="none" rtlCol="0">
              <a:spAutoFit/>
            </a:bodyPr>
            <a:lstStyle/>
            <a:p>
              <a:r>
                <a:rPr lang="en-US" sz="1400" dirty="0" smtClean="0">
                  <a:latin typeface="Calibri" panose="020F0502020204030204" pitchFamily="34" charset="0"/>
                </a:rPr>
                <a:t>Bedrock (schist)</a:t>
              </a:r>
              <a:endParaRPr lang="en-US" sz="1400" dirty="0">
                <a:latin typeface="Calibri" panose="020F0502020204030204" pitchFamily="34" charset="0"/>
              </a:endParaRPr>
            </a:p>
          </p:txBody>
        </p:sp>
      </p:grpSp>
      <p:sp>
        <p:nvSpPr>
          <p:cNvPr id="35" name="TextBox 34"/>
          <p:cNvSpPr txBox="1"/>
          <p:nvPr/>
        </p:nvSpPr>
        <p:spPr>
          <a:xfrm>
            <a:off x="5163060" y="557129"/>
            <a:ext cx="3366306" cy="523220"/>
          </a:xfrm>
          <a:prstGeom prst="rect">
            <a:avLst/>
          </a:prstGeom>
          <a:noFill/>
        </p:spPr>
        <p:txBody>
          <a:bodyPr wrap="none" rtlCol="0">
            <a:spAutoFit/>
          </a:bodyPr>
          <a:lstStyle/>
          <a:p>
            <a:r>
              <a:rPr lang="en-US" sz="2800" dirty="0" smtClean="0">
                <a:latin typeface="Calibri" panose="020F0502020204030204" pitchFamily="34" charset="0"/>
              </a:rPr>
              <a:t>C-3 </a:t>
            </a:r>
            <a:r>
              <a:rPr lang="en-US" sz="2800" dirty="0" err="1" smtClean="0">
                <a:latin typeface="Calibri" panose="020F0502020204030204" pitchFamily="34" charset="0"/>
              </a:rPr>
              <a:t>Hydrostratigraphy</a:t>
            </a:r>
            <a:endParaRPr lang="en-US" sz="2800" dirty="0">
              <a:latin typeface="Calibri" panose="020F0502020204030204" pitchFamily="34" charset="0"/>
            </a:endParaRPr>
          </a:p>
        </p:txBody>
      </p:sp>
    </p:spTree>
    <p:extLst>
      <p:ext uri="{BB962C8B-B14F-4D97-AF65-F5344CB8AC3E}">
        <p14:creationId xmlns:p14="http://schemas.microsoft.com/office/powerpoint/2010/main" val="28040459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8250"/>
          <a:stretch/>
        </p:blipFill>
        <p:spPr>
          <a:xfrm>
            <a:off x="0" y="1874520"/>
            <a:ext cx="9144000" cy="4983480"/>
          </a:xfrm>
          <a:prstGeom prst="rect">
            <a:avLst/>
          </a:prstGeom>
          <a:ln>
            <a:solidFill>
              <a:schemeClr val="tx1"/>
            </a:solidFill>
          </a:ln>
        </p:spPr>
      </p:pic>
      <p:sp>
        <p:nvSpPr>
          <p:cNvPr id="3" name="TextBox 2"/>
          <p:cNvSpPr txBox="1"/>
          <p:nvPr/>
        </p:nvSpPr>
        <p:spPr>
          <a:xfrm>
            <a:off x="2763556" y="536809"/>
            <a:ext cx="3700821" cy="584775"/>
          </a:xfrm>
          <a:prstGeom prst="rect">
            <a:avLst/>
          </a:prstGeom>
          <a:noFill/>
        </p:spPr>
        <p:txBody>
          <a:bodyPr wrap="none" rtlCol="0">
            <a:spAutoFit/>
          </a:bodyPr>
          <a:lstStyle/>
          <a:p>
            <a:r>
              <a:rPr lang="en-US" sz="3200" b="1" dirty="0" smtClean="0">
                <a:latin typeface="Calibri" panose="020F0502020204030204" pitchFamily="34" charset="0"/>
              </a:rPr>
              <a:t>Tertiary sand aquifer</a:t>
            </a:r>
            <a:endParaRPr lang="en-US" sz="3200" b="1" dirty="0">
              <a:latin typeface="Calibri" panose="020F050202020403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3144" t="34959" r="44871" b="37761"/>
          <a:stretch/>
        </p:blipFill>
        <p:spPr>
          <a:xfrm>
            <a:off x="508000" y="4155601"/>
            <a:ext cx="3383280" cy="2702399"/>
          </a:xfrm>
          <a:prstGeom prst="rect">
            <a:avLst/>
          </a:prstGeom>
        </p:spPr>
      </p:pic>
      <p:sp>
        <p:nvSpPr>
          <p:cNvPr id="5" name="TextBox 4"/>
          <p:cNvSpPr txBox="1"/>
          <p:nvPr/>
        </p:nvSpPr>
        <p:spPr>
          <a:xfrm>
            <a:off x="162560" y="2067818"/>
            <a:ext cx="966931" cy="584775"/>
          </a:xfrm>
          <a:prstGeom prst="rect">
            <a:avLst/>
          </a:prstGeom>
          <a:solidFill>
            <a:schemeClr val="bg1"/>
          </a:solidFill>
        </p:spPr>
        <p:txBody>
          <a:bodyPr wrap="none" rtlCol="0">
            <a:spAutoFit/>
          </a:bodyPr>
          <a:lstStyle/>
          <a:p>
            <a:r>
              <a:rPr lang="en-US" sz="3200" b="1" dirty="0" smtClean="0">
                <a:latin typeface="Calibri" panose="020F0502020204030204" pitchFamily="34" charset="0"/>
              </a:rPr>
              <a:t>37 </a:t>
            </a:r>
            <a:r>
              <a:rPr lang="en-US" sz="3200" b="1" dirty="0" err="1" smtClean="0">
                <a:latin typeface="Calibri" panose="020F0502020204030204" pitchFamily="34" charset="0"/>
              </a:rPr>
              <a:t>ft</a:t>
            </a:r>
            <a:endParaRPr lang="en-US" sz="3200" b="1" dirty="0">
              <a:latin typeface="Calibri" panose="020F0502020204030204" pitchFamily="34" charset="0"/>
            </a:endParaRPr>
          </a:p>
        </p:txBody>
      </p:sp>
    </p:spTree>
    <p:extLst>
      <p:ext uri="{BB962C8B-B14F-4D97-AF65-F5344CB8AC3E}">
        <p14:creationId xmlns:p14="http://schemas.microsoft.com/office/powerpoint/2010/main" val="28086197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9750"/>
          <a:stretch/>
        </p:blipFill>
        <p:spPr>
          <a:xfrm>
            <a:off x="0" y="1356360"/>
            <a:ext cx="9144000" cy="5501640"/>
          </a:xfrm>
          <a:prstGeom prst="rect">
            <a:avLst/>
          </a:prstGeom>
          <a:solidFill>
            <a:schemeClr val="bg1"/>
          </a:solidFill>
          <a:ln>
            <a:solidFill>
              <a:schemeClr val="tx1"/>
            </a:solidFill>
          </a:ln>
        </p:spPr>
      </p:pic>
      <p:sp>
        <p:nvSpPr>
          <p:cNvPr id="3" name="TextBox 2"/>
          <p:cNvSpPr txBox="1"/>
          <p:nvPr/>
        </p:nvSpPr>
        <p:spPr>
          <a:xfrm>
            <a:off x="473148" y="279142"/>
            <a:ext cx="8197703" cy="1077218"/>
          </a:xfrm>
          <a:prstGeom prst="rect">
            <a:avLst/>
          </a:prstGeom>
          <a:noFill/>
        </p:spPr>
        <p:txBody>
          <a:bodyPr wrap="square" rtlCol="0">
            <a:spAutoFit/>
          </a:bodyPr>
          <a:lstStyle/>
          <a:p>
            <a:pPr algn="ctr"/>
            <a:r>
              <a:rPr lang="en-US" sz="3200" b="1" dirty="0" smtClean="0">
                <a:latin typeface="Calibri" panose="020F0502020204030204" pitchFamily="34" charset="0"/>
              </a:rPr>
              <a:t>Confining unit separating the Tertiary sand aquifer from the underlying Black Creek aquifer</a:t>
            </a:r>
            <a:endParaRPr lang="en-US" sz="3200" b="1" dirty="0">
              <a:latin typeface="Calibri" panose="020F0502020204030204" pitchFamily="34" charset="0"/>
            </a:endParaRPr>
          </a:p>
        </p:txBody>
      </p:sp>
      <p:sp>
        <p:nvSpPr>
          <p:cNvPr id="5" name="TextBox 4"/>
          <p:cNvSpPr txBox="1"/>
          <p:nvPr/>
        </p:nvSpPr>
        <p:spPr>
          <a:xfrm>
            <a:off x="162560" y="2067818"/>
            <a:ext cx="966931" cy="584775"/>
          </a:xfrm>
          <a:prstGeom prst="rect">
            <a:avLst/>
          </a:prstGeom>
          <a:solidFill>
            <a:schemeClr val="bg1"/>
          </a:solidFill>
        </p:spPr>
        <p:txBody>
          <a:bodyPr wrap="none" rtlCol="0">
            <a:spAutoFit/>
          </a:bodyPr>
          <a:lstStyle/>
          <a:p>
            <a:r>
              <a:rPr lang="en-US" sz="3200" b="1" dirty="0" smtClean="0">
                <a:latin typeface="Calibri" panose="020F0502020204030204" pitchFamily="34" charset="0"/>
              </a:rPr>
              <a:t>58 </a:t>
            </a:r>
            <a:r>
              <a:rPr lang="en-US" sz="3200" b="1" dirty="0" err="1" smtClean="0">
                <a:latin typeface="Calibri" panose="020F0502020204030204" pitchFamily="34" charset="0"/>
              </a:rPr>
              <a:t>ft</a:t>
            </a:r>
            <a:endParaRPr lang="en-US" sz="3200" b="1" dirty="0">
              <a:latin typeface="Calibri" panose="020F0502020204030204"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3144" t="34959" r="44871" b="37761"/>
          <a:stretch/>
        </p:blipFill>
        <p:spPr>
          <a:xfrm>
            <a:off x="508000" y="4155601"/>
            <a:ext cx="3383280" cy="2702399"/>
          </a:xfrm>
          <a:prstGeom prst="rect">
            <a:avLst/>
          </a:prstGeom>
        </p:spPr>
      </p:pic>
    </p:spTree>
    <p:extLst>
      <p:ext uri="{BB962C8B-B14F-4D97-AF65-F5344CB8AC3E}">
        <p14:creationId xmlns:p14="http://schemas.microsoft.com/office/powerpoint/2010/main" val="42945993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a:ln>
            <a:solidFill>
              <a:schemeClr val="tx1"/>
            </a:solidFill>
          </a:ln>
        </p:spPr>
      </p:pic>
      <p:sp>
        <p:nvSpPr>
          <p:cNvPr id="5" name="TextBox 4"/>
          <p:cNvSpPr txBox="1"/>
          <p:nvPr/>
        </p:nvSpPr>
        <p:spPr>
          <a:xfrm>
            <a:off x="2882050" y="177225"/>
            <a:ext cx="3460563" cy="584775"/>
          </a:xfrm>
          <a:prstGeom prst="rect">
            <a:avLst/>
          </a:prstGeom>
          <a:noFill/>
        </p:spPr>
        <p:txBody>
          <a:bodyPr wrap="none" rtlCol="0">
            <a:spAutoFit/>
          </a:bodyPr>
          <a:lstStyle/>
          <a:p>
            <a:r>
              <a:rPr lang="en-US" sz="3200" b="1" dirty="0" smtClean="0">
                <a:latin typeface="Calibri" panose="020F0502020204030204" pitchFamily="34" charset="0"/>
              </a:rPr>
              <a:t>Black Creek aquifer</a:t>
            </a:r>
            <a:endParaRPr lang="en-US" sz="3200" b="1" dirty="0">
              <a:latin typeface="Calibri" panose="020F0502020204030204" pitchFamily="34" charset="0"/>
            </a:endParaRPr>
          </a:p>
        </p:txBody>
      </p:sp>
      <p:sp>
        <p:nvSpPr>
          <p:cNvPr id="6" name="TextBox 5"/>
          <p:cNvSpPr txBox="1"/>
          <p:nvPr/>
        </p:nvSpPr>
        <p:spPr>
          <a:xfrm>
            <a:off x="162560" y="2067818"/>
            <a:ext cx="1175322" cy="584775"/>
          </a:xfrm>
          <a:prstGeom prst="rect">
            <a:avLst/>
          </a:prstGeom>
          <a:solidFill>
            <a:schemeClr val="bg1"/>
          </a:solidFill>
        </p:spPr>
        <p:txBody>
          <a:bodyPr wrap="none" rtlCol="0">
            <a:spAutoFit/>
          </a:bodyPr>
          <a:lstStyle/>
          <a:p>
            <a:r>
              <a:rPr lang="en-US" sz="3200" b="1" dirty="0" smtClean="0">
                <a:latin typeface="Calibri" panose="020F0502020204030204" pitchFamily="34" charset="0"/>
              </a:rPr>
              <a:t>200 </a:t>
            </a:r>
            <a:r>
              <a:rPr lang="en-US" sz="3200" b="1" dirty="0" err="1" smtClean="0">
                <a:latin typeface="Calibri" panose="020F0502020204030204" pitchFamily="34" charset="0"/>
              </a:rPr>
              <a:t>ft</a:t>
            </a:r>
            <a:endParaRPr lang="en-US" sz="3200" b="1" dirty="0">
              <a:latin typeface="Calibri" panose="020F050202020403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3144" t="34959" r="44871" b="37761"/>
          <a:stretch/>
        </p:blipFill>
        <p:spPr>
          <a:xfrm>
            <a:off x="670560" y="4155601"/>
            <a:ext cx="3383280" cy="2702399"/>
          </a:xfrm>
          <a:prstGeom prst="rect">
            <a:avLst/>
          </a:prstGeom>
        </p:spPr>
      </p:pic>
    </p:spTree>
    <p:extLst>
      <p:ext uri="{BB962C8B-B14F-4D97-AF65-F5344CB8AC3E}">
        <p14:creationId xmlns:p14="http://schemas.microsoft.com/office/powerpoint/2010/main" val="646901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4500"/>
          <a:stretch/>
        </p:blipFill>
        <p:spPr>
          <a:xfrm>
            <a:off x="0" y="1036320"/>
            <a:ext cx="9144000" cy="5821680"/>
          </a:xfrm>
          <a:prstGeom prst="rect">
            <a:avLst/>
          </a:prstGeom>
          <a:ln>
            <a:solidFill>
              <a:schemeClr val="tx1"/>
            </a:solidFill>
          </a:ln>
        </p:spPr>
      </p:pic>
      <p:sp>
        <p:nvSpPr>
          <p:cNvPr id="6" name="TextBox 5"/>
          <p:cNvSpPr txBox="1"/>
          <p:nvPr/>
        </p:nvSpPr>
        <p:spPr>
          <a:xfrm>
            <a:off x="909319" y="82213"/>
            <a:ext cx="7325361" cy="954107"/>
          </a:xfrm>
          <a:prstGeom prst="rect">
            <a:avLst/>
          </a:prstGeom>
          <a:noFill/>
        </p:spPr>
        <p:txBody>
          <a:bodyPr wrap="square" rtlCol="0">
            <a:spAutoFit/>
          </a:bodyPr>
          <a:lstStyle/>
          <a:p>
            <a:pPr algn="ctr"/>
            <a:r>
              <a:rPr lang="en-US" sz="2800" b="1" dirty="0" smtClean="0">
                <a:latin typeface="Calibri" panose="020F0502020204030204" pitchFamily="34" charset="0"/>
              </a:rPr>
              <a:t>Confining unit separating the Black Creek aquifer from the </a:t>
            </a:r>
            <a:r>
              <a:rPr lang="en-US" sz="2800" b="1" dirty="0" err="1" smtClean="0">
                <a:latin typeface="Calibri" panose="020F0502020204030204" pitchFamily="34" charset="0"/>
              </a:rPr>
              <a:t>Middendorf</a:t>
            </a:r>
            <a:r>
              <a:rPr lang="en-US" sz="2800" b="1" dirty="0" smtClean="0">
                <a:latin typeface="Calibri" panose="020F0502020204030204" pitchFamily="34" charset="0"/>
              </a:rPr>
              <a:t> aquifer</a:t>
            </a:r>
            <a:endParaRPr lang="en-US" sz="2800" b="1" dirty="0">
              <a:latin typeface="Calibri" panose="020F0502020204030204" pitchFamily="34" charset="0"/>
            </a:endParaRPr>
          </a:p>
        </p:txBody>
      </p:sp>
      <p:sp>
        <p:nvSpPr>
          <p:cNvPr id="7" name="TextBox 6"/>
          <p:cNvSpPr txBox="1"/>
          <p:nvPr/>
        </p:nvSpPr>
        <p:spPr>
          <a:xfrm>
            <a:off x="162560" y="2067818"/>
            <a:ext cx="1175322" cy="584775"/>
          </a:xfrm>
          <a:prstGeom prst="rect">
            <a:avLst/>
          </a:prstGeom>
          <a:solidFill>
            <a:schemeClr val="bg1"/>
          </a:solidFill>
        </p:spPr>
        <p:txBody>
          <a:bodyPr wrap="none" rtlCol="0">
            <a:spAutoFit/>
          </a:bodyPr>
          <a:lstStyle/>
          <a:p>
            <a:r>
              <a:rPr lang="en-US" sz="3200" b="1" dirty="0" smtClean="0">
                <a:latin typeface="Calibri" panose="020F0502020204030204" pitchFamily="34" charset="0"/>
              </a:rPr>
              <a:t>277 </a:t>
            </a:r>
            <a:r>
              <a:rPr lang="en-US" sz="3200" b="1" dirty="0" err="1" smtClean="0">
                <a:latin typeface="Calibri" panose="020F0502020204030204" pitchFamily="34" charset="0"/>
              </a:rPr>
              <a:t>ft</a:t>
            </a:r>
            <a:endParaRPr lang="en-US" sz="3200" b="1" dirty="0">
              <a:latin typeface="Calibri" panose="020F050202020403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3144" t="34959" r="44871" b="37761"/>
          <a:stretch/>
        </p:blipFill>
        <p:spPr>
          <a:xfrm>
            <a:off x="508000" y="4155601"/>
            <a:ext cx="3383280" cy="2702399"/>
          </a:xfrm>
          <a:prstGeom prst="rect">
            <a:avLst/>
          </a:prstGeom>
        </p:spPr>
      </p:pic>
    </p:spTree>
    <p:extLst>
      <p:ext uri="{BB962C8B-B14F-4D97-AF65-F5344CB8AC3E}">
        <p14:creationId xmlns:p14="http://schemas.microsoft.com/office/powerpoint/2010/main" val="39072735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a:ln>
            <a:solidFill>
              <a:schemeClr val="tx1"/>
            </a:solidFill>
          </a:ln>
        </p:spPr>
      </p:pic>
      <p:sp>
        <p:nvSpPr>
          <p:cNvPr id="12" name="TextBox 11"/>
          <p:cNvSpPr txBox="1"/>
          <p:nvPr/>
        </p:nvSpPr>
        <p:spPr>
          <a:xfrm>
            <a:off x="2803342" y="177225"/>
            <a:ext cx="3537315" cy="584775"/>
          </a:xfrm>
          <a:prstGeom prst="rect">
            <a:avLst/>
          </a:prstGeom>
          <a:noFill/>
        </p:spPr>
        <p:txBody>
          <a:bodyPr wrap="none" rtlCol="0">
            <a:spAutoFit/>
          </a:bodyPr>
          <a:lstStyle/>
          <a:p>
            <a:r>
              <a:rPr lang="en-US" sz="3200" b="1" dirty="0" err="1" smtClean="0">
                <a:latin typeface="Calibri" panose="020F0502020204030204" pitchFamily="34" charset="0"/>
              </a:rPr>
              <a:t>Middendorf</a:t>
            </a:r>
            <a:r>
              <a:rPr lang="en-US" sz="3200" b="1" dirty="0" smtClean="0">
                <a:latin typeface="Calibri" panose="020F0502020204030204" pitchFamily="34" charset="0"/>
              </a:rPr>
              <a:t> aquifer</a:t>
            </a:r>
            <a:endParaRPr lang="en-US" sz="3200" b="1" dirty="0">
              <a:latin typeface="Calibri" panose="020F0502020204030204" pitchFamily="34" charset="0"/>
            </a:endParaRPr>
          </a:p>
        </p:txBody>
      </p:sp>
      <p:sp>
        <p:nvSpPr>
          <p:cNvPr id="13" name="TextBox 12"/>
          <p:cNvSpPr txBox="1"/>
          <p:nvPr/>
        </p:nvSpPr>
        <p:spPr>
          <a:xfrm>
            <a:off x="162560" y="2067818"/>
            <a:ext cx="1175322" cy="584775"/>
          </a:xfrm>
          <a:prstGeom prst="rect">
            <a:avLst/>
          </a:prstGeom>
          <a:solidFill>
            <a:schemeClr val="bg1"/>
          </a:solidFill>
        </p:spPr>
        <p:txBody>
          <a:bodyPr wrap="none" rtlCol="0">
            <a:spAutoFit/>
          </a:bodyPr>
          <a:lstStyle/>
          <a:p>
            <a:r>
              <a:rPr lang="en-US" sz="3200" b="1" dirty="0" smtClean="0">
                <a:latin typeface="Calibri" panose="020F0502020204030204" pitchFamily="34" charset="0"/>
              </a:rPr>
              <a:t>338 </a:t>
            </a:r>
            <a:r>
              <a:rPr lang="en-US" sz="3200" b="1" dirty="0" err="1" smtClean="0">
                <a:latin typeface="Calibri" panose="020F0502020204030204" pitchFamily="34" charset="0"/>
              </a:rPr>
              <a:t>ft</a:t>
            </a:r>
            <a:endParaRPr lang="en-US" sz="3200" b="1" dirty="0">
              <a:latin typeface="Calibri" panose="020F0502020204030204" pitchFamily="34" charset="0"/>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43144" t="34959" r="44871" b="37761"/>
          <a:stretch/>
        </p:blipFill>
        <p:spPr>
          <a:xfrm>
            <a:off x="508000" y="4155601"/>
            <a:ext cx="3383280" cy="2702399"/>
          </a:xfrm>
          <a:prstGeom prst="rect">
            <a:avLst/>
          </a:prstGeom>
        </p:spPr>
      </p:pic>
    </p:spTree>
    <p:extLst>
      <p:ext uri="{BB962C8B-B14F-4D97-AF65-F5344CB8AC3E}">
        <p14:creationId xmlns:p14="http://schemas.microsoft.com/office/powerpoint/2010/main" val="18010427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2416"/>
          <a:stretch/>
        </p:blipFill>
        <p:spPr>
          <a:xfrm>
            <a:off x="0" y="1518920"/>
            <a:ext cx="9144000" cy="5339080"/>
          </a:xfrm>
          <a:prstGeom prst="rect">
            <a:avLst/>
          </a:prstGeom>
          <a:ln>
            <a:solidFill>
              <a:schemeClr val="tx1"/>
            </a:solidFill>
          </a:ln>
        </p:spPr>
      </p:pic>
      <p:sp>
        <p:nvSpPr>
          <p:cNvPr id="3" name="TextBox 2"/>
          <p:cNvSpPr txBox="1"/>
          <p:nvPr/>
        </p:nvSpPr>
        <p:spPr>
          <a:xfrm>
            <a:off x="944062" y="725865"/>
            <a:ext cx="7563032" cy="584775"/>
          </a:xfrm>
          <a:prstGeom prst="rect">
            <a:avLst/>
          </a:prstGeom>
          <a:noFill/>
        </p:spPr>
        <p:txBody>
          <a:bodyPr wrap="none" rtlCol="0">
            <a:spAutoFit/>
          </a:bodyPr>
          <a:lstStyle/>
          <a:p>
            <a:r>
              <a:rPr lang="en-US" sz="3200" b="1" dirty="0" smtClean="0">
                <a:latin typeface="Calibri" panose="020F0502020204030204" pitchFamily="34" charset="0"/>
              </a:rPr>
              <a:t>Contact between Coastal Plain and bedrock</a:t>
            </a:r>
            <a:endParaRPr lang="en-US" sz="3200" b="1" dirty="0">
              <a:latin typeface="Calibri" panose="020F0502020204030204" pitchFamily="34" charset="0"/>
            </a:endParaRPr>
          </a:p>
        </p:txBody>
      </p:sp>
      <p:sp>
        <p:nvSpPr>
          <p:cNvPr id="4" name="TextBox 3"/>
          <p:cNvSpPr txBox="1"/>
          <p:nvPr/>
        </p:nvSpPr>
        <p:spPr>
          <a:xfrm>
            <a:off x="162560" y="2067818"/>
            <a:ext cx="1175322" cy="584775"/>
          </a:xfrm>
          <a:prstGeom prst="rect">
            <a:avLst/>
          </a:prstGeom>
          <a:solidFill>
            <a:schemeClr val="bg1"/>
          </a:solidFill>
        </p:spPr>
        <p:txBody>
          <a:bodyPr wrap="none" rtlCol="0">
            <a:spAutoFit/>
          </a:bodyPr>
          <a:lstStyle/>
          <a:p>
            <a:r>
              <a:rPr lang="en-US" sz="3200" b="1" dirty="0" smtClean="0">
                <a:latin typeface="Calibri" panose="020F0502020204030204" pitchFamily="34" charset="0"/>
              </a:rPr>
              <a:t>504 </a:t>
            </a:r>
            <a:r>
              <a:rPr lang="en-US" sz="3200" b="1" dirty="0" err="1" smtClean="0">
                <a:latin typeface="Calibri" panose="020F0502020204030204" pitchFamily="34" charset="0"/>
              </a:rPr>
              <a:t>ft</a:t>
            </a:r>
            <a:endParaRPr lang="en-US" sz="3200" b="1" dirty="0">
              <a:latin typeface="Calibri" panose="020F050202020403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3144" t="34959" r="44871" b="37761"/>
          <a:stretch/>
        </p:blipFill>
        <p:spPr>
          <a:xfrm>
            <a:off x="304800" y="4155601"/>
            <a:ext cx="3383280" cy="2702399"/>
          </a:xfrm>
          <a:prstGeom prst="rect">
            <a:avLst/>
          </a:prstGeom>
        </p:spPr>
      </p:pic>
    </p:spTree>
    <p:extLst>
      <p:ext uri="{BB962C8B-B14F-4D97-AF65-F5344CB8AC3E}">
        <p14:creationId xmlns:p14="http://schemas.microsoft.com/office/powerpoint/2010/main" val="26121474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500"/>
          <a:stretch/>
        </p:blipFill>
        <p:spPr>
          <a:xfrm>
            <a:off x="0" y="914400"/>
            <a:ext cx="9144000" cy="5943600"/>
          </a:xfrm>
          <a:prstGeom prst="rect">
            <a:avLst/>
          </a:prstGeom>
        </p:spPr>
      </p:pic>
      <p:sp>
        <p:nvSpPr>
          <p:cNvPr id="3" name="TextBox 2"/>
          <p:cNvSpPr txBox="1"/>
          <p:nvPr/>
        </p:nvSpPr>
        <p:spPr>
          <a:xfrm>
            <a:off x="1807662" y="268665"/>
            <a:ext cx="6192080" cy="584775"/>
          </a:xfrm>
          <a:prstGeom prst="rect">
            <a:avLst/>
          </a:prstGeom>
          <a:noFill/>
        </p:spPr>
        <p:txBody>
          <a:bodyPr wrap="none" rtlCol="0">
            <a:spAutoFit/>
          </a:bodyPr>
          <a:lstStyle/>
          <a:p>
            <a:r>
              <a:rPr lang="en-US" sz="3200" b="1" dirty="0" smtClean="0">
                <a:latin typeface="Calibri" panose="020F0502020204030204" pitchFamily="34" charset="0"/>
              </a:rPr>
              <a:t>Bedrock (metamorphic rock, schist)</a:t>
            </a:r>
            <a:endParaRPr lang="en-US" sz="3200" b="1" dirty="0">
              <a:latin typeface="Calibri" panose="020F0502020204030204" pitchFamily="34" charset="0"/>
            </a:endParaRPr>
          </a:p>
        </p:txBody>
      </p:sp>
      <p:sp>
        <p:nvSpPr>
          <p:cNvPr id="4" name="TextBox 3"/>
          <p:cNvSpPr txBox="1"/>
          <p:nvPr/>
        </p:nvSpPr>
        <p:spPr>
          <a:xfrm>
            <a:off x="162560" y="2067818"/>
            <a:ext cx="1175322" cy="584775"/>
          </a:xfrm>
          <a:prstGeom prst="rect">
            <a:avLst/>
          </a:prstGeom>
          <a:solidFill>
            <a:schemeClr val="bg1"/>
          </a:solidFill>
        </p:spPr>
        <p:txBody>
          <a:bodyPr wrap="none" rtlCol="0">
            <a:spAutoFit/>
          </a:bodyPr>
          <a:lstStyle/>
          <a:p>
            <a:r>
              <a:rPr lang="en-US" sz="3200" b="1" dirty="0" smtClean="0">
                <a:latin typeface="Calibri" panose="020F0502020204030204" pitchFamily="34" charset="0"/>
              </a:rPr>
              <a:t>539 </a:t>
            </a:r>
            <a:r>
              <a:rPr lang="en-US" sz="3200" b="1" dirty="0" err="1" smtClean="0">
                <a:latin typeface="Calibri" panose="020F0502020204030204" pitchFamily="34" charset="0"/>
              </a:rPr>
              <a:t>ft</a:t>
            </a:r>
            <a:endParaRPr lang="en-US" sz="3200" b="1" dirty="0">
              <a:latin typeface="Calibri" panose="020F050202020403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3144" t="34959" r="44871" b="37761"/>
          <a:stretch/>
        </p:blipFill>
        <p:spPr>
          <a:xfrm>
            <a:off x="304800" y="4155601"/>
            <a:ext cx="3383280" cy="2702399"/>
          </a:xfrm>
          <a:prstGeom prst="rect">
            <a:avLst/>
          </a:prstGeom>
        </p:spPr>
      </p:pic>
    </p:spTree>
    <p:extLst>
      <p:ext uri="{BB962C8B-B14F-4D97-AF65-F5344CB8AC3E}">
        <p14:creationId xmlns:p14="http://schemas.microsoft.com/office/powerpoint/2010/main" val="7274492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wachoba\Documents\MyFiles\SCWRC_2012\Water Planning Talk\8_basins_map.pn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752600" y="1295400"/>
            <a:ext cx="5943600" cy="480313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 name="TextBox 2"/>
          <p:cNvSpPr txBox="1"/>
          <p:nvPr/>
        </p:nvSpPr>
        <p:spPr>
          <a:xfrm>
            <a:off x="985523" y="649069"/>
            <a:ext cx="7149137" cy="646331"/>
          </a:xfrm>
          <a:prstGeom prst="rect">
            <a:avLst/>
          </a:prstGeom>
          <a:noFill/>
          <a:effectLst/>
        </p:spPr>
        <p:txBody>
          <a:bodyPr wrap="none" rtlCol="0">
            <a:spAutoFit/>
          </a:bodyPr>
          <a:lstStyle/>
          <a:p>
            <a:r>
              <a:rPr lang="en-US" sz="3600" b="1" dirty="0" smtClean="0">
                <a:latin typeface="Calibri" panose="020F0502020204030204" pitchFamily="34" charset="0"/>
              </a:rPr>
              <a:t>South Carolina’s 8 major river basins</a:t>
            </a:r>
            <a:endParaRPr lang="en-US" sz="3600" b="1" dirty="0">
              <a:latin typeface="Calibri" panose="020F0502020204030204" pitchFamily="34" charset="0"/>
            </a:endParaRPr>
          </a:p>
        </p:txBody>
      </p:sp>
      <p:sp>
        <p:nvSpPr>
          <p:cNvPr id="4" name="TextBox 3"/>
          <p:cNvSpPr txBox="1"/>
          <p:nvPr/>
        </p:nvSpPr>
        <p:spPr>
          <a:xfrm>
            <a:off x="771525" y="4448175"/>
            <a:ext cx="3114675" cy="1754326"/>
          </a:xfrm>
          <a:prstGeom prst="rect">
            <a:avLst/>
          </a:prstGeom>
          <a:noFill/>
          <a:effectLst/>
        </p:spPr>
        <p:txBody>
          <a:bodyPr wrap="square" rtlCol="0">
            <a:spAutoFit/>
          </a:bodyPr>
          <a:lstStyle/>
          <a:p>
            <a:r>
              <a:rPr lang="en-US" i="1" dirty="0" smtClean="0">
                <a:latin typeface="Calibri" panose="020F0502020204030204" pitchFamily="34" charset="0"/>
              </a:rPr>
              <a:t>Regional water plans will be developed for each of these basins, the same basins used by DHEC for water-quality assessments and for managing </a:t>
            </a:r>
            <a:r>
              <a:rPr lang="en-US" i="1" dirty="0" err="1" smtClean="0">
                <a:latin typeface="Calibri" panose="020F0502020204030204" pitchFamily="34" charset="0"/>
              </a:rPr>
              <a:t>interbasin</a:t>
            </a:r>
            <a:r>
              <a:rPr lang="en-US" i="1" dirty="0" smtClean="0">
                <a:latin typeface="Calibri" panose="020F0502020204030204" pitchFamily="34" charset="0"/>
              </a:rPr>
              <a:t> transfers of water.</a:t>
            </a:r>
            <a:endParaRPr lang="en-US" i="1" dirty="0">
              <a:latin typeface="Calibri" panose="020F0502020204030204" pitchFamily="34" charset="0"/>
            </a:endParaRPr>
          </a:p>
        </p:txBody>
      </p:sp>
    </p:spTree>
    <p:extLst>
      <p:ext uri="{BB962C8B-B14F-4D97-AF65-F5344CB8AC3E}">
        <p14:creationId xmlns:p14="http://schemas.microsoft.com/office/powerpoint/2010/main" val="773084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630" y="402586"/>
            <a:ext cx="8472739" cy="6052827"/>
          </a:xfrm>
          <a:prstGeom prst="rect">
            <a:avLst/>
          </a:prstGeom>
          <a:ln w="12700">
            <a:solidFill>
              <a:schemeClr val="tx1"/>
            </a:solidFill>
          </a:ln>
        </p:spPr>
      </p:pic>
      <p:pic>
        <p:nvPicPr>
          <p:cNvPr id="4" name="Picture 3" descr="solinst_levelogger_large.jpg"/>
          <p:cNvPicPr>
            <a:picLocks noChangeAspect="1"/>
          </p:cNvPicPr>
          <p:nvPr/>
        </p:nvPicPr>
        <p:blipFill>
          <a:blip r:embed="rId3" cstate="print"/>
          <a:stretch>
            <a:fillRect/>
          </a:stretch>
        </p:blipFill>
        <p:spPr>
          <a:xfrm>
            <a:off x="6837680" y="5128261"/>
            <a:ext cx="2306320" cy="1729740"/>
          </a:xfrm>
          <a:prstGeom prst="rect">
            <a:avLst/>
          </a:prstGeom>
          <a:ln>
            <a:solidFill>
              <a:schemeClr val="tx1"/>
            </a:solidFill>
          </a:ln>
        </p:spPr>
      </p:pic>
      <p:sp>
        <p:nvSpPr>
          <p:cNvPr id="5" name="TextBox 4"/>
          <p:cNvSpPr txBox="1"/>
          <p:nvPr/>
        </p:nvSpPr>
        <p:spPr>
          <a:xfrm>
            <a:off x="8515660" y="5128261"/>
            <a:ext cx="585417" cy="369332"/>
          </a:xfrm>
          <a:prstGeom prst="rect">
            <a:avLst/>
          </a:prstGeom>
          <a:noFill/>
        </p:spPr>
        <p:txBody>
          <a:bodyPr wrap="none" rtlCol="0">
            <a:spAutoFit/>
          </a:bodyPr>
          <a:lstStyle/>
          <a:p>
            <a:r>
              <a:rPr lang="en-US" dirty="0" smtClean="0">
                <a:latin typeface="Calibri" panose="020F0502020204030204" pitchFamily="34" charset="0"/>
              </a:rPr>
              <a:t>ADR</a:t>
            </a:r>
            <a:endParaRPr lang="en-US" dirty="0">
              <a:latin typeface="Calibri" panose="020F0502020204030204" pitchFamily="34" charset="0"/>
            </a:endParaRPr>
          </a:p>
        </p:txBody>
      </p:sp>
      <p:sp>
        <p:nvSpPr>
          <p:cNvPr id="6" name="TextBox 5"/>
          <p:cNvSpPr txBox="1"/>
          <p:nvPr/>
        </p:nvSpPr>
        <p:spPr>
          <a:xfrm>
            <a:off x="6486490" y="1874965"/>
            <a:ext cx="660757" cy="461665"/>
          </a:xfrm>
          <a:prstGeom prst="rect">
            <a:avLst/>
          </a:prstGeom>
          <a:noFill/>
        </p:spPr>
        <p:txBody>
          <a:bodyPr wrap="none" rtlCol="0">
            <a:spAutoFit/>
          </a:bodyPr>
          <a:lstStyle/>
          <a:p>
            <a:pPr algn="ctr"/>
            <a:r>
              <a:rPr lang="en-US" sz="1200" dirty="0" smtClean="0">
                <a:latin typeface="Calibri" panose="020F0502020204030204" pitchFamily="34" charset="0"/>
              </a:rPr>
              <a:t>Missing</a:t>
            </a:r>
          </a:p>
          <a:p>
            <a:pPr algn="ctr"/>
            <a:r>
              <a:rPr lang="en-US" sz="1200" dirty="0" smtClean="0">
                <a:latin typeface="Calibri" panose="020F0502020204030204" pitchFamily="34" charset="0"/>
              </a:rPr>
              <a:t>data</a:t>
            </a:r>
            <a:endParaRPr lang="en-US" sz="1200" dirty="0">
              <a:latin typeface="Calibri" panose="020F0502020204030204" pitchFamily="34" charset="0"/>
            </a:endParaRPr>
          </a:p>
        </p:txBody>
      </p:sp>
      <p:sp>
        <p:nvSpPr>
          <p:cNvPr id="8" name="TextBox 7"/>
          <p:cNvSpPr txBox="1"/>
          <p:nvPr/>
        </p:nvSpPr>
        <p:spPr>
          <a:xfrm>
            <a:off x="2957960" y="3608954"/>
            <a:ext cx="3528530" cy="400110"/>
          </a:xfrm>
          <a:prstGeom prst="rect">
            <a:avLst/>
          </a:prstGeom>
          <a:solidFill>
            <a:schemeClr val="bg1"/>
          </a:solidFill>
        </p:spPr>
        <p:txBody>
          <a:bodyPr wrap="none" rtlCol="0">
            <a:spAutoFit/>
          </a:bodyPr>
          <a:lstStyle/>
          <a:p>
            <a:r>
              <a:rPr lang="en-US" sz="2000" dirty="0" err="1" smtClean="0">
                <a:latin typeface="Calibri" panose="020F0502020204030204" pitchFamily="34" charset="0"/>
              </a:rPr>
              <a:t>Middendorf</a:t>
            </a:r>
            <a:r>
              <a:rPr lang="en-US" sz="2000" dirty="0" smtClean="0">
                <a:latin typeface="Calibri" panose="020F0502020204030204" pitchFamily="34" charset="0"/>
              </a:rPr>
              <a:t> aquifer (485-495 </a:t>
            </a:r>
            <a:r>
              <a:rPr lang="en-US" sz="2000" dirty="0" err="1" smtClean="0">
                <a:latin typeface="Calibri" panose="020F0502020204030204" pitchFamily="34" charset="0"/>
              </a:rPr>
              <a:t>ft</a:t>
            </a:r>
            <a:r>
              <a:rPr lang="en-US" sz="2000" dirty="0" smtClean="0">
                <a:latin typeface="Calibri" panose="020F0502020204030204" pitchFamily="34" charset="0"/>
              </a:rPr>
              <a:t>)</a:t>
            </a:r>
            <a:endParaRPr lang="en-US" sz="2000" dirty="0">
              <a:latin typeface="Calibri" panose="020F0502020204030204" pitchFamily="34" charset="0"/>
            </a:endParaRPr>
          </a:p>
        </p:txBody>
      </p:sp>
    </p:spTree>
    <p:extLst>
      <p:ext uri="{BB962C8B-B14F-4D97-AF65-F5344CB8AC3E}">
        <p14:creationId xmlns:p14="http://schemas.microsoft.com/office/powerpoint/2010/main" val="40008875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753" y="434518"/>
            <a:ext cx="8472739" cy="6095496"/>
          </a:xfrm>
          <a:prstGeom prst="rect">
            <a:avLst/>
          </a:prstGeom>
          <a:ln w="12700">
            <a:solidFill>
              <a:schemeClr val="tx1"/>
            </a:solidFill>
          </a:ln>
        </p:spPr>
      </p:pic>
      <p:sp>
        <p:nvSpPr>
          <p:cNvPr id="3" name="TextBox 2"/>
          <p:cNvSpPr txBox="1"/>
          <p:nvPr/>
        </p:nvSpPr>
        <p:spPr>
          <a:xfrm>
            <a:off x="2822196" y="3759200"/>
            <a:ext cx="3481851" cy="400110"/>
          </a:xfrm>
          <a:prstGeom prst="rect">
            <a:avLst/>
          </a:prstGeom>
          <a:solidFill>
            <a:schemeClr val="bg1"/>
          </a:solidFill>
        </p:spPr>
        <p:txBody>
          <a:bodyPr wrap="none" rtlCol="0">
            <a:spAutoFit/>
          </a:bodyPr>
          <a:lstStyle/>
          <a:p>
            <a:r>
              <a:rPr lang="en-US" sz="2000" dirty="0" smtClean="0">
                <a:latin typeface="Calibri" panose="020F0502020204030204" pitchFamily="34" charset="0"/>
              </a:rPr>
              <a:t>Black Creek aquifer (178-188 </a:t>
            </a:r>
            <a:r>
              <a:rPr lang="en-US" sz="2000" dirty="0" err="1" smtClean="0">
                <a:latin typeface="Calibri" panose="020F0502020204030204" pitchFamily="34" charset="0"/>
              </a:rPr>
              <a:t>ft</a:t>
            </a:r>
            <a:r>
              <a:rPr lang="en-US" sz="2000" dirty="0" smtClean="0">
                <a:latin typeface="Calibri" panose="020F0502020204030204" pitchFamily="34" charset="0"/>
              </a:rPr>
              <a:t>)</a:t>
            </a:r>
            <a:endParaRPr lang="en-US" sz="2000" dirty="0">
              <a:latin typeface="Calibri" panose="020F0502020204030204" pitchFamily="34" charset="0"/>
            </a:endParaRPr>
          </a:p>
        </p:txBody>
      </p:sp>
    </p:spTree>
    <p:extLst>
      <p:ext uri="{BB962C8B-B14F-4D97-AF65-F5344CB8AC3E}">
        <p14:creationId xmlns:p14="http://schemas.microsoft.com/office/powerpoint/2010/main" val="20705849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04187" y="908591"/>
            <a:ext cx="8744505" cy="5468185"/>
            <a:chOff x="0" y="570000"/>
            <a:chExt cx="9144000" cy="571800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0000"/>
              <a:ext cx="9144000" cy="5718000"/>
            </a:xfrm>
            <a:prstGeom prst="rect">
              <a:avLst/>
            </a:prstGeom>
          </p:spPr>
        </p:pic>
        <p:sp>
          <p:nvSpPr>
            <p:cNvPr id="5" name="Oval 4"/>
            <p:cNvSpPr/>
            <p:nvPr/>
          </p:nvSpPr>
          <p:spPr>
            <a:xfrm>
              <a:off x="679164" y="5457415"/>
              <a:ext cx="168676" cy="16867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403324" y="1501805"/>
              <a:ext cx="168676" cy="16867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771965" y="5134251"/>
              <a:ext cx="168676" cy="16867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038295" y="5134251"/>
              <a:ext cx="2316083" cy="646331"/>
            </a:xfrm>
            <a:prstGeom prst="rect">
              <a:avLst/>
            </a:prstGeom>
            <a:solidFill>
              <a:schemeClr val="bg1"/>
            </a:solidFill>
            <a:ln>
              <a:solidFill>
                <a:schemeClr val="tx1"/>
              </a:solidFill>
            </a:ln>
          </p:spPr>
          <p:txBody>
            <a:bodyPr wrap="none" rtlCol="0">
              <a:spAutoFit/>
            </a:bodyPr>
            <a:lstStyle/>
            <a:p>
              <a:r>
                <a:rPr lang="en-US" dirty="0" smtClean="0">
                  <a:latin typeface="Calibri" panose="020F0502020204030204" pitchFamily="34" charset="0"/>
                </a:rPr>
                <a:t>BRN-78 Town Williston</a:t>
              </a:r>
            </a:p>
            <a:p>
              <a:r>
                <a:rPr lang="en-US" dirty="0" smtClean="0">
                  <a:latin typeface="Calibri" panose="020F0502020204030204" pitchFamily="34" charset="0"/>
                </a:rPr>
                <a:t>Screen 568-700 </a:t>
              </a:r>
              <a:r>
                <a:rPr lang="en-US" dirty="0" err="1" smtClean="0">
                  <a:latin typeface="Calibri" panose="020F0502020204030204" pitchFamily="34" charset="0"/>
                </a:rPr>
                <a:t>ft</a:t>
              </a:r>
              <a:endParaRPr lang="en-US" dirty="0">
                <a:latin typeface="Calibri" panose="020F0502020204030204" pitchFamily="34" charset="0"/>
              </a:endParaRPr>
            </a:p>
          </p:txBody>
        </p:sp>
        <p:sp>
          <p:nvSpPr>
            <p:cNvPr id="10" name="TextBox 9"/>
            <p:cNvSpPr txBox="1"/>
            <p:nvPr/>
          </p:nvSpPr>
          <p:spPr>
            <a:xfrm>
              <a:off x="1554595" y="855474"/>
              <a:ext cx="2848729" cy="646331"/>
            </a:xfrm>
            <a:prstGeom prst="rect">
              <a:avLst/>
            </a:prstGeom>
            <a:solidFill>
              <a:schemeClr val="bg1"/>
            </a:solidFill>
            <a:ln>
              <a:solidFill>
                <a:schemeClr val="tx1"/>
              </a:solidFill>
            </a:ln>
          </p:spPr>
          <p:txBody>
            <a:bodyPr wrap="none" rtlCol="0">
              <a:spAutoFit/>
            </a:bodyPr>
            <a:lstStyle/>
            <a:p>
              <a:r>
                <a:rPr lang="en-US" dirty="0" smtClean="0">
                  <a:latin typeface="Calibri" panose="020F0502020204030204" pitchFamily="34" charset="0"/>
                </a:rPr>
                <a:t>C-3 Well cluster Aiken St. Pk.</a:t>
              </a:r>
            </a:p>
            <a:p>
              <a:r>
                <a:rPr lang="en-US" dirty="0" smtClean="0">
                  <a:latin typeface="Calibri" panose="020F0502020204030204" pitchFamily="34" charset="0"/>
                </a:rPr>
                <a:t>6 wells from 82 </a:t>
              </a:r>
              <a:r>
                <a:rPr lang="en-US" dirty="0" err="1" smtClean="0">
                  <a:latin typeface="Calibri" panose="020F0502020204030204" pitchFamily="34" charset="0"/>
                </a:rPr>
                <a:t>ft</a:t>
              </a:r>
              <a:r>
                <a:rPr lang="en-US" dirty="0" smtClean="0">
                  <a:latin typeface="Calibri" panose="020F0502020204030204" pitchFamily="34" charset="0"/>
                </a:rPr>
                <a:t> to 495 </a:t>
              </a:r>
              <a:r>
                <a:rPr lang="en-US" dirty="0" err="1" smtClean="0">
                  <a:latin typeface="Calibri" panose="020F0502020204030204" pitchFamily="34" charset="0"/>
                </a:rPr>
                <a:t>ft</a:t>
              </a:r>
              <a:endParaRPr lang="en-US" dirty="0">
                <a:latin typeface="Calibri" panose="020F0502020204030204" pitchFamily="34" charset="0"/>
              </a:endParaRPr>
            </a:p>
          </p:txBody>
        </p:sp>
        <p:sp>
          <p:nvSpPr>
            <p:cNvPr id="11" name="TextBox 10"/>
            <p:cNvSpPr txBox="1"/>
            <p:nvPr/>
          </p:nvSpPr>
          <p:spPr>
            <a:xfrm>
              <a:off x="316916" y="2373122"/>
              <a:ext cx="2475358" cy="646331"/>
            </a:xfrm>
            <a:prstGeom prst="rect">
              <a:avLst/>
            </a:prstGeom>
            <a:solidFill>
              <a:schemeClr val="bg1"/>
            </a:solidFill>
            <a:ln>
              <a:solidFill>
                <a:schemeClr val="tx1"/>
              </a:solidFill>
            </a:ln>
          </p:spPr>
          <p:txBody>
            <a:bodyPr wrap="none" rtlCol="0">
              <a:spAutoFit/>
            </a:bodyPr>
            <a:lstStyle/>
            <a:p>
              <a:r>
                <a:rPr lang="en-US" dirty="0" smtClean="0">
                  <a:latin typeface="Calibri" panose="020F0502020204030204" pitchFamily="34" charset="0"/>
                </a:rPr>
                <a:t>AIK-344 Windsor El. Sch.</a:t>
              </a:r>
            </a:p>
            <a:p>
              <a:r>
                <a:rPr lang="en-US" dirty="0" smtClean="0">
                  <a:latin typeface="Calibri" panose="020F0502020204030204" pitchFamily="34" charset="0"/>
                </a:rPr>
                <a:t>Screen 338-404 </a:t>
              </a:r>
              <a:r>
                <a:rPr lang="en-US" dirty="0" err="1" smtClean="0">
                  <a:latin typeface="Calibri" panose="020F0502020204030204" pitchFamily="34" charset="0"/>
                </a:rPr>
                <a:t>ft</a:t>
              </a:r>
              <a:endParaRPr lang="en-US" dirty="0">
                <a:latin typeface="Calibri" panose="020F0502020204030204" pitchFamily="34" charset="0"/>
              </a:endParaRPr>
            </a:p>
          </p:txBody>
        </p:sp>
      </p:grpSp>
      <p:sp>
        <p:nvSpPr>
          <p:cNvPr id="16" name="TextBox 15"/>
          <p:cNvSpPr txBox="1"/>
          <p:nvPr/>
        </p:nvSpPr>
        <p:spPr>
          <a:xfrm>
            <a:off x="1014986" y="5478466"/>
            <a:ext cx="2852832" cy="369332"/>
          </a:xfrm>
          <a:prstGeom prst="rect">
            <a:avLst/>
          </a:prstGeom>
          <a:noFill/>
        </p:spPr>
        <p:txBody>
          <a:bodyPr wrap="none" rtlCol="0">
            <a:spAutoFit/>
          </a:bodyPr>
          <a:lstStyle/>
          <a:p>
            <a:r>
              <a:rPr lang="en-US" dirty="0" smtClean="0">
                <a:solidFill>
                  <a:srgbClr val="FFFF00"/>
                </a:solidFill>
              </a:rPr>
              <a:t>Groundwater Monitoring Site</a:t>
            </a:r>
            <a:endParaRPr lang="en-US" dirty="0">
              <a:solidFill>
                <a:srgbClr val="FFFF00"/>
              </a:solidFill>
            </a:endParaRPr>
          </a:p>
        </p:txBody>
      </p:sp>
      <p:sp>
        <p:nvSpPr>
          <p:cNvPr id="17" name="TextBox 16"/>
          <p:cNvSpPr txBox="1"/>
          <p:nvPr/>
        </p:nvSpPr>
        <p:spPr>
          <a:xfrm>
            <a:off x="1950880" y="282558"/>
            <a:ext cx="5251118" cy="584775"/>
          </a:xfrm>
          <a:prstGeom prst="rect">
            <a:avLst/>
          </a:prstGeom>
          <a:noFill/>
        </p:spPr>
        <p:txBody>
          <a:bodyPr wrap="none" rtlCol="0">
            <a:spAutoFit/>
          </a:bodyPr>
          <a:lstStyle/>
          <a:p>
            <a:r>
              <a:rPr lang="en-US" sz="3200" dirty="0" smtClean="0">
                <a:latin typeface="Calibri" panose="020F0502020204030204" pitchFamily="34" charset="0"/>
              </a:rPr>
              <a:t>Groundwater Monitoring Sites</a:t>
            </a:r>
            <a:endParaRPr lang="en-US" sz="3200" dirty="0">
              <a:latin typeface="Calibri" panose="020F0502020204030204" pitchFamily="34" charset="0"/>
            </a:endParaRPr>
          </a:p>
        </p:txBody>
      </p:sp>
      <p:sp>
        <p:nvSpPr>
          <p:cNvPr id="18" name="Oval 17"/>
          <p:cNvSpPr/>
          <p:nvPr/>
        </p:nvSpPr>
        <p:spPr>
          <a:xfrm>
            <a:off x="2516791" y="2380625"/>
            <a:ext cx="161307" cy="16130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84647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911" y="402586"/>
            <a:ext cx="8692177" cy="6052827"/>
          </a:xfrm>
          <a:prstGeom prst="rect">
            <a:avLst/>
          </a:prstGeom>
        </p:spPr>
      </p:pic>
    </p:spTree>
    <p:extLst>
      <p:ext uri="{BB962C8B-B14F-4D97-AF65-F5344CB8AC3E}">
        <p14:creationId xmlns:p14="http://schemas.microsoft.com/office/powerpoint/2010/main" val="38971538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535" y="423920"/>
            <a:ext cx="8484930" cy="601015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6584" y="4917439"/>
            <a:ext cx="2587415" cy="1940561"/>
          </a:xfrm>
          <a:prstGeom prst="rect">
            <a:avLst/>
          </a:prstGeom>
        </p:spPr>
      </p:pic>
    </p:spTree>
    <p:extLst>
      <p:ext uri="{BB962C8B-B14F-4D97-AF65-F5344CB8AC3E}">
        <p14:creationId xmlns:p14="http://schemas.microsoft.com/office/powerpoint/2010/main" val="36212309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MyFiles\Vang\drawdowns.jpg"/>
          <p:cNvPicPr>
            <a:picLocks noChangeAspect="1" noChangeArrowheads="1"/>
          </p:cNvPicPr>
          <p:nvPr/>
        </p:nvPicPr>
        <p:blipFill>
          <a:blip r:embed="rId2" cstate="print">
            <a:clrChange>
              <a:clrFrom>
                <a:srgbClr val="ACD497"/>
              </a:clrFrom>
              <a:clrTo>
                <a:srgbClr val="ACD497">
                  <a:alpha val="0"/>
                </a:srgbClr>
              </a:clrTo>
            </a:clrChange>
          </a:blip>
          <a:srcRect/>
          <a:stretch>
            <a:fillRect/>
          </a:stretch>
        </p:blipFill>
        <p:spPr bwMode="auto">
          <a:xfrm>
            <a:off x="1289050" y="506413"/>
            <a:ext cx="6940550" cy="5386387"/>
          </a:xfrm>
          <a:prstGeom prst="rect">
            <a:avLst/>
          </a:prstGeom>
          <a:noFill/>
        </p:spPr>
      </p:pic>
      <p:sp>
        <p:nvSpPr>
          <p:cNvPr id="3" name="Text Box 3"/>
          <p:cNvSpPr txBox="1">
            <a:spLocks noChangeArrowheads="1"/>
          </p:cNvSpPr>
          <p:nvPr/>
        </p:nvSpPr>
        <p:spPr bwMode="auto">
          <a:xfrm>
            <a:off x="915563" y="195769"/>
            <a:ext cx="7539885" cy="584775"/>
          </a:xfrm>
          <a:prstGeom prst="rect">
            <a:avLst/>
          </a:prstGeom>
          <a:noFill/>
          <a:ln w="9525">
            <a:noFill/>
            <a:miter lim="800000"/>
            <a:headEnd/>
            <a:tailEnd/>
          </a:ln>
          <a:effectLst/>
        </p:spPr>
        <p:txBody>
          <a:bodyPr wrap="none">
            <a:spAutoFit/>
          </a:bodyPr>
          <a:lstStyle/>
          <a:p>
            <a:r>
              <a:rPr lang="en-US" sz="3200" dirty="0">
                <a:latin typeface="Calibri" panose="020F0502020204030204" pitchFamily="34" charset="0"/>
              </a:rPr>
              <a:t>Major cones of depression in South Carolina</a:t>
            </a:r>
          </a:p>
        </p:txBody>
      </p:sp>
      <p:sp>
        <p:nvSpPr>
          <p:cNvPr id="4" name="Text Box 4"/>
          <p:cNvSpPr txBox="1">
            <a:spLocks noChangeArrowheads="1"/>
          </p:cNvSpPr>
          <p:nvPr/>
        </p:nvSpPr>
        <p:spPr bwMode="auto">
          <a:xfrm>
            <a:off x="4114800" y="5715000"/>
            <a:ext cx="1141413" cy="336550"/>
          </a:xfrm>
          <a:prstGeom prst="rect">
            <a:avLst/>
          </a:prstGeom>
          <a:noFill/>
          <a:ln w="9525">
            <a:noFill/>
            <a:miter lim="800000"/>
            <a:headEnd/>
            <a:tailEnd/>
          </a:ln>
          <a:effectLst/>
        </p:spPr>
        <p:txBody>
          <a:bodyPr wrap="none">
            <a:spAutoFit/>
          </a:bodyPr>
          <a:lstStyle/>
          <a:p>
            <a:r>
              <a:rPr lang="en-US" sz="1600" dirty="0">
                <a:latin typeface="Arial" charset="0"/>
              </a:rPr>
              <a:t>Savannah</a:t>
            </a:r>
          </a:p>
        </p:txBody>
      </p:sp>
      <p:sp>
        <p:nvSpPr>
          <p:cNvPr id="5" name="Text Box 5"/>
          <p:cNvSpPr txBox="1">
            <a:spLocks noChangeArrowheads="1"/>
          </p:cNvSpPr>
          <p:nvPr/>
        </p:nvSpPr>
        <p:spPr bwMode="auto">
          <a:xfrm>
            <a:off x="6130925" y="4495800"/>
            <a:ext cx="1244600" cy="336550"/>
          </a:xfrm>
          <a:prstGeom prst="rect">
            <a:avLst/>
          </a:prstGeom>
          <a:noFill/>
          <a:ln w="9525">
            <a:noFill/>
            <a:miter lim="800000"/>
            <a:headEnd/>
            <a:tailEnd/>
          </a:ln>
          <a:effectLst/>
        </p:spPr>
        <p:txBody>
          <a:bodyPr wrap="none">
            <a:spAutoFit/>
          </a:bodyPr>
          <a:lstStyle/>
          <a:p>
            <a:r>
              <a:rPr lang="en-US" sz="1600">
                <a:latin typeface="Arial" charset="0"/>
              </a:rPr>
              <a:t>Charleston</a:t>
            </a:r>
          </a:p>
        </p:txBody>
      </p:sp>
      <p:sp>
        <p:nvSpPr>
          <p:cNvPr id="6" name="Text Box 6"/>
          <p:cNvSpPr txBox="1">
            <a:spLocks noChangeArrowheads="1"/>
          </p:cNvSpPr>
          <p:nvPr/>
        </p:nvSpPr>
        <p:spPr bwMode="auto">
          <a:xfrm>
            <a:off x="5699125" y="3092450"/>
            <a:ext cx="1041400" cy="336550"/>
          </a:xfrm>
          <a:prstGeom prst="rect">
            <a:avLst/>
          </a:prstGeom>
          <a:noFill/>
          <a:ln w="9525">
            <a:noFill/>
            <a:miter lim="800000"/>
            <a:headEnd/>
            <a:tailEnd/>
          </a:ln>
          <a:effectLst/>
        </p:spPr>
        <p:txBody>
          <a:bodyPr wrap="none">
            <a:spAutoFit/>
          </a:bodyPr>
          <a:lstStyle/>
          <a:p>
            <a:r>
              <a:rPr lang="en-US" sz="1600">
                <a:latin typeface="Arial" charset="0"/>
              </a:rPr>
              <a:t>Andrews</a:t>
            </a:r>
          </a:p>
        </p:txBody>
      </p:sp>
      <p:sp>
        <p:nvSpPr>
          <p:cNvPr id="7" name="Text Box 7"/>
          <p:cNvSpPr txBox="1">
            <a:spLocks noChangeArrowheads="1"/>
          </p:cNvSpPr>
          <p:nvPr/>
        </p:nvSpPr>
        <p:spPr bwMode="auto">
          <a:xfrm>
            <a:off x="6740525" y="2863850"/>
            <a:ext cx="1312863" cy="336550"/>
          </a:xfrm>
          <a:prstGeom prst="rect">
            <a:avLst/>
          </a:prstGeom>
          <a:noFill/>
          <a:ln w="9525">
            <a:noFill/>
            <a:miter lim="800000"/>
            <a:headEnd/>
            <a:tailEnd/>
          </a:ln>
          <a:effectLst/>
        </p:spPr>
        <p:txBody>
          <a:bodyPr wrap="none">
            <a:spAutoFit/>
          </a:bodyPr>
          <a:lstStyle/>
          <a:p>
            <a:r>
              <a:rPr lang="en-US" sz="1600">
                <a:latin typeface="Arial" charset="0"/>
              </a:rPr>
              <a:t>Hemingway</a:t>
            </a:r>
          </a:p>
        </p:txBody>
      </p:sp>
      <p:sp>
        <p:nvSpPr>
          <p:cNvPr id="8" name="Text Box 8"/>
          <p:cNvSpPr txBox="1">
            <a:spLocks noChangeArrowheads="1"/>
          </p:cNvSpPr>
          <p:nvPr/>
        </p:nvSpPr>
        <p:spPr bwMode="auto">
          <a:xfrm>
            <a:off x="5253038" y="1981200"/>
            <a:ext cx="1030287" cy="336550"/>
          </a:xfrm>
          <a:prstGeom prst="rect">
            <a:avLst/>
          </a:prstGeom>
          <a:noFill/>
          <a:ln w="9525">
            <a:noFill/>
            <a:miter lim="800000"/>
            <a:headEnd/>
            <a:tailEnd/>
          </a:ln>
          <a:effectLst/>
        </p:spPr>
        <p:txBody>
          <a:bodyPr wrap="none">
            <a:spAutoFit/>
          </a:bodyPr>
          <a:lstStyle/>
          <a:p>
            <a:r>
              <a:rPr lang="en-US" sz="1600">
                <a:latin typeface="Arial" charset="0"/>
              </a:rPr>
              <a:t>Florence</a:t>
            </a:r>
          </a:p>
        </p:txBody>
      </p:sp>
      <p:sp>
        <p:nvSpPr>
          <p:cNvPr id="9" name="Text Box 9"/>
          <p:cNvSpPr txBox="1">
            <a:spLocks noChangeArrowheads="1"/>
          </p:cNvSpPr>
          <p:nvPr/>
        </p:nvSpPr>
        <p:spPr bwMode="auto">
          <a:xfrm>
            <a:off x="6740525" y="2330450"/>
            <a:ext cx="850900" cy="336550"/>
          </a:xfrm>
          <a:prstGeom prst="rect">
            <a:avLst/>
          </a:prstGeom>
          <a:noFill/>
          <a:ln w="9525">
            <a:noFill/>
            <a:miter lim="800000"/>
            <a:headEnd/>
            <a:tailEnd/>
          </a:ln>
          <a:effectLst/>
        </p:spPr>
        <p:txBody>
          <a:bodyPr wrap="none">
            <a:spAutoFit/>
          </a:bodyPr>
          <a:lstStyle/>
          <a:p>
            <a:r>
              <a:rPr lang="en-US" sz="1600">
                <a:latin typeface="Arial" charset="0"/>
              </a:rPr>
              <a:t>Marion</a:t>
            </a:r>
          </a:p>
        </p:txBody>
      </p:sp>
      <p:pic>
        <p:nvPicPr>
          <p:cNvPr id="10" name="Picture 12" descr="C:\My Documents\My Pictures\cone-of-depression.gif"/>
          <p:cNvPicPr>
            <a:picLocks noChangeAspect="1" noChangeArrowheads="1"/>
          </p:cNvPicPr>
          <p:nvPr/>
        </p:nvPicPr>
        <p:blipFill>
          <a:blip r:embed="rId3" cstate="print"/>
          <a:srcRect/>
          <a:stretch>
            <a:fillRect/>
          </a:stretch>
        </p:blipFill>
        <p:spPr bwMode="auto">
          <a:xfrm>
            <a:off x="880801" y="4942695"/>
            <a:ext cx="1968500" cy="1508802"/>
          </a:xfrm>
          <a:prstGeom prst="rect">
            <a:avLst/>
          </a:prstGeom>
          <a:noFill/>
        </p:spPr>
      </p:pic>
      <p:sp>
        <p:nvSpPr>
          <p:cNvPr id="11" name="TextBox 10"/>
          <p:cNvSpPr txBox="1"/>
          <p:nvPr/>
        </p:nvSpPr>
        <p:spPr>
          <a:xfrm>
            <a:off x="3453413" y="5986502"/>
            <a:ext cx="4397358"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100+ foot water-level declines and saltwater intrusion</a:t>
            </a:r>
            <a:endParaRPr lang="en-US" sz="1400" dirty="0">
              <a:latin typeface="Arial" panose="020B0604020202020204" pitchFamily="34" charset="0"/>
              <a:cs typeface="Arial" panose="020B0604020202020204" pitchFamily="34" charset="0"/>
            </a:endParaRPr>
          </a:p>
        </p:txBody>
      </p:sp>
      <p:sp>
        <p:nvSpPr>
          <p:cNvPr id="12" name="TextBox 11"/>
          <p:cNvSpPr txBox="1"/>
          <p:nvPr/>
        </p:nvSpPr>
        <p:spPr>
          <a:xfrm>
            <a:off x="6129153" y="4792334"/>
            <a:ext cx="2073643" cy="738664"/>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200+ foot water-level declines in </a:t>
            </a:r>
            <a:r>
              <a:rPr lang="en-US" sz="1400" dirty="0" err="1" smtClean="0">
                <a:latin typeface="Arial" panose="020B0604020202020204" pitchFamily="34" charset="0"/>
                <a:cs typeface="Arial" panose="020B0604020202020204" pitchFamily="34" charset="0"/>
              </a:rPr>
              <a:t>Middendorf</a:t>
            </a:r>
            <a:r>
              <a:rPr lang="en-US" sz="1400" dirty="0" smtClean="0">
                <a:latin typeface="Arial" panose="020B0604020202020204" pitchFamily="34" charset="0"/>
                <a:cs typeface="Arial" panose="020B0604020202020204" pitchFamily="34" charset="0"/>
              </a:rPr>
              <a:t> aquifer.</a:t>
            </a:r>
            <a:endParaRPr lang="en-US" sz="1400" dirty="0">
              <a:latin typeface="Arial" panose="020B0604020202020204" pitchFamily="34" charset="0"/>
              <a:cs typeface="Arial" panose="020B0604020202020204" pitchFamily="34" charset="0"/>
            </a:endParaRPr>
          </a:p>
        </p:txBody>
      </p:sp>
      <p:sp>
        <p:nvSpPr>
          <p:cNvPr id="13" name="TextBox 12"/>
          <p:cNvSpPr txBox="1"/>
          <p:nvPr/>
        </p:nvSpPr>
        <p:spPr>
          <a:xfrm>
            <a:off x="6605841" y="1402421"/>
            <a:ext cx="1971167" cy="738664"/>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200+ foot water-level declines in </a:t>
            </a:r>
            <a:r>
              <a:rPr lang="en-US" sz="1400" dirty="0" err="1" smtClean="0">
                <a:latin typeface="Arial" panose="020B0604020202020204" pitchFamily="34" charset="0"/>
                <a:cs typeface="Arial" panose="020B0604020202020204" pitchFamily="34" charset="0"/>
              </a:rPr>
              <a:t>Middendorf</a:t>
            </a:r>
            <a:r>
              <a:rPr lang="en-US" sz="1400" dirty="0" smtClean="0">
                <a:latin typeface="Arial" panose="020B0604020202020204" pitchFamily="34" charset="0"/>
                <a:cs typeface="Arial" panose="020B0604020202020204" pitchFamily="34" charset="0"/>
              </a:rPr>
              <a:t> aquifer.</a:t>
            </a:r>
            <a:endParaRPr lang="en-US" sz="1400" dirty="0">
              <a:latin typeface="Arial" panose="020B0604020202020204" pitchFamily="34" charset="0"/>
              <a:cs typeface="Arial" panose="020B0604020202020204" pitchFamily="34" charset="0"/>
            </a:endParaRPr>
          </a:p>
        </p:txBody>
      </p:sp>
      <p:sp>
        <p:nvSpPr>
          <p:cNvPr id="14" name="TextBox 13"/>
          <p:cNvSpPr txBox="1"/>
          <p:nvPr/>
        </p:nvSpPr>
        <p:spPr>
          <a:xfrm>
            <a:off x="7192779" y="3443503"/>
            <a:ext cx="1747036" cy="95410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200+ foot water-level declines in Black Creek aquifer.</a:t>
            </a:r>
            <a:endParaRPr lang="en-US" sz="1400" dirty="0">
              <a:latin typeface="Arial" panose="020B0604020202020204" pitchFamily="34" charset="0"/>
              <a:cs typeface="Arial" panose="020B0604020202020204" pitchFamily="34" charset="0"/>
            </a:endParaRPr>
          </a:p>
        </p:txBody>
      </p:sp>
      <p:pic>
        <p:nvPicPr>
          <p:cNvPr id="15" name="Picture 1026" descr="E:\MyFiles\Wachob\Illustrator\enVision\Midd dd.jpg"/>
          <p:cNvPicPr>
            <a:picLocks noChangeAspect="1" noChangeArrowheads="1"/>
          </p:cNvPicPr>
          <p:nvPr/>
        </p:nvPicPr>
        <p:blipFill>
          <a:blip r:embed="rId4" cstate="print">
            <a:clrChange>
              <a:clrFrom>
                <a:srgbClr val="FFFFFF"/>
              </a:clrFrom>
              <a:clrTo>
                <a:srgbClr val="FFFFFF">
                  <a:alpha val="0"/>
                </a:srgbClr>
              </a:clrTo>
            </a:clrChange>
          </a:blip>
          <a:srcRect l="74595" t="78130"/>
          <a:stretch>
            <a:fillRect/>
          </a:stretch>
        </p:blipFill>
        <p:spPr bwMode="auto">
          <a:xfrm>
            <a:off x="880801" y="3346599"/>
            <a:ext cx="1968500" cy="1422400"/>
          </a:xfrm>
          <a:prstGeom prst="rect">
            <a:avLst/>
          </a:prstGeom>
          <a:noFill/>
        </p:spPr>
      </p:pic>
    </p:spTree>
    <p:extLst>
      <p:ext uri="{BB962C8B-B14F-4D97-AF65-F5344CB8AC3E}">
        <p14:creationId xmlns:p14="http://schemas.microsoft.com/office/powerpoint/2010/main" val="4916052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Common\Hydrology\Capacity Use.jpg"/>
          <p:cNvPicPr>
            <a:picLocks noChangeAspect="1" noChangeArrowheads="1"/>
          </p:cNvPicPr>
          <p:nvPr/>
        </p:nvPicPr>
        <p:blipFill>
          <a:blip r:embed="rId2" cstate="print">
            <a:clrChange>
              <a:clrFrom>
                <a:srgbClr val="99D369"/>
              </a:clrFrom>
              <a:clrTo>
                <a:srgbClr val="99D369">
                  <a:alpha val="0"/>
                </a:srgbClr>
              </a:clrTo>
            </a:clrChange>
          </a:blip>
          <a:srcRect/>
          <a:stretch>
            <a:fillRect/>
          </a:stretch>
        </p:blipFill>
        <p:spPr bwMode="auto">
          <a:xfrm>
            <a:off x="826658" y="892027"/>
            <a:ext cx="6940550" cy="5386387"/>
          </a:xfrm>
          <a:prstGeom prst="rect">
            <a:avLst/>
          </a:prstGeom>
          <a:noFill/>
        </p:spPr>
      </p:pic>
      <p:sp>
        <p:nvSpPr>
          <p:cNvPr id="3" name="Text Box 3"/>
          <p:cNvSpPr txBox="1">
            <a:spLocks noChangeArrowheads="1"/>
          </p:cNvSpPr>
          <p:nvPr/>
        </p:nvSpPr>
        <p:spPr bwMode="auto">
          <a:xfrm>
            <a:off x="6869476" y="3608866"/>
            <a:ext cx="1795463" cy="701675"/>
          </a:xfrm>
          <a:prstGeom prst="rect">
            <a:avLst/>
          </a:prstGeom>
          <a:noFill/>
          <a:ln w="9525">
            <a:noFill/>
            <a:miter lim="800000"/>
            <a:headEnd/>
            <a:tailEnd/>
          </a:ln>
          <a:effectLst/>
        </p:spPr>
        <p:txBody>
          <a:bodyPr wrap="none">
            <a:spAutoFit/>
          </a:bodyPr>
          <a:lstStyle/>
          <a:p>
            <a:pPr algn="ctr"/>
            <a:r>
              <a:rPr lang="en-US" sz="2000" b="1" dirty="0">
                <a:latin typeface="Arial" charset="0"/>
              </a:rPr>
              <a:t>WACCAMAW</a:t>
            </a:r>
          </a:p>
          <a:p>
            <a:pPr algn="ctr"/>
            <a:r>
              <a:rPr lang="en-US" sz="2000" b="1" dirty="0">
                <a:latin typeface="Arial" charset="0"/>
              </a:rPr>
              <a:t>1979</a:t>
            </a:r>
          </a:p>
        </p:txBody>
      </p:sp>
      <p:sp>
        <p:nvSpPr>
          <p:cNvPr id="4" name="Text Box 4"/>
          <p:cNvSpPr txBox="1">
            <a:spLocks noChangeArrowheads="1"/>
          </p:cNvSpPr>
          <p:nvPr/>
        </p:nvSpPr>
        <p:spPr bwMode="auto">
          <a:xfrm>
            <a:off x="4601733" y="5795814"/>
            <a:ext cx="2105025" cy="701675"/>
          </a:xfrm>
          <a:prstGeom prst="rect">
            <a:avLst/>
          </a:prstGeom>
          <a:noFill/>
          <a:ln w="9525">
            <a:noFill/>
            <a:miter lim="800000"/>
            <a:headEnd/>
            <a:tailEnd/>
          </a:ln>
          <a:effectLst/>
        </p:spPr>
        <p:txBody>
          <a:bodyPr wrap="none">
            <a:spAutoFit/>
          </a:bodyPr>
          <a:lstStyle/>
          <a:p>
            <a:pPr algn="ctr"/>
            <a:r>
              <a:rPr lang="en-US" sz="2000" b="1">
                <a:latin typeface="Arial" charset="0"/>
              </a:rPr>
              <a:t>LOW COUNTRY</a:t>
            </a:r>
          </a:p>
          <a:p>
            <a:pPr algn="ctr"/>
            <a:r>
              <a:rPr lang="en-US" sz="2000" b="1">
                <a:latin typeface="Arial" charset="0"/>
              </a:rPr>
              <a:t>1981</a:t>
            </a:r>
          </a:p>
        </p:txBody>
      </p:sp>
      <p:sp>
        <p:nvSpPr>
          <p:cNvPr id="5" name="Text Box 5"/>
          <p:cNvSpPr txBox="1">
            <a:spLocks noChangeArrowheads="1"/>
          </p:cNvSpPr>
          <p:nvPr/>
        </p:nvSpPr>
        <p:spPr bwMode="auto">
          <a:xfrm>
            <a:off x="5929461" y="4761697"/>
            <a:ext cx="1287463" cy="701675"/>
          </a:xfrm>
          <a:prstGeom prst="rect">
            <a:avLst/>
          </a:prstGeom>
          <a:noFill/>
          <a:ln w="9525">
            <a:noFill/>
            <a:miter lim="800000"/>
            <a:headEnd/>
            <a:tailEnd/>
          </a:ln>
          <a:effectLst/>
        </p:spPr>
        <p:txBody>
          <a:bodyPr wrap="none">
            <a:spAutoFit/>
          </a:bodyPr>
          <a:lstStyle/>
          <a:p>
            <a:pPr algn="ctr"/>
            <a:r>
              <a:rPr lang="en-US" sz="2000" b="1" dirty="0">
                <a:latin typeface="Arial" charset="0"/>
              </a:rPr>
              <a:t>TRIDENT</a:t>
            </a:r>
          </a:p>
          <a:p>
            <a:pPr algn="ctr"/>
            <a:r>
              <a:rPr lang="en-US" sz="2000" b="1" dirty="0">
                <a:latin typeface="Arial" charset="0"/>
              </a:rPr>
              <a:t>2002</a:t>
            </a:r>
          </a:p>
        </p:txBody>
      </p:sp>
      <p:sp>
        <p:nvSpPr>
          <p:cNvPr id="6" name="Text Box 6"/>
          <p:cNvSpPr txBox="1">
            <a:spLocks noChangeArrowheads="1"/>
          </p:cNvSpPr>
          <p:nvPr/>
        </p:nvSpPr>
        <p:spPr bwMode="auto">
          <a:xfrm>
            <a:off x="877454" y="38884"/>
            <a:ext cx="8497455" cy="954107"/>
          </a:xfrm>
          <a:prstGeom prst="rect">
            <a:avLst/>
          </a:prstGeom>
          <a:noFill/>
          <a:ln w="9525">
            <a:noFill/>
            <a:miter lim="800000"/>
            <a:headEnd/>
            <a:tailEnd/>
          </a:ln>
          <a:effectLst/>
        </p:spPr>
        <p:txBody>
          <a:bodyPr wrap="square">
            <a:spAutoFit/>
          </a:bodyPr>
          <a:lstStyle/>
          <a:p>
            <a:r>
              <a:rPr lang="en-US" sz="2800" b="1" dirty="0"/>
              <a:t>CAPACITY USE </a:t>
            </a:r>
            <a:r>
              <a:rPr lang="en-US" sz="2800" b="1" dirty="0" smtClean="0"/>
              <a:t>AREAS – Areas where groundwater withdrawals are regulated by the State.</a:t>
            </a:r>
            <a:endParaRPr lang="en-US" sz="2800" b="1" dirty="0"/>
          </a:p>
        </p:txBody>
      </p:sp>
      <p:sp>
        <p:nvSpPr>
          <p:cNvPr id="7" name="Text Box 7"/>
          <p:cNvSpPr txBox="1">
            <a:spLocks noChangeArrowheads="1"/>
          </p:cNvSpPr>
          <p:nvPr/>
        </p:nvSpPr>
        <p:spPr bwMode="auto">
          <a:xfrm>
            <a:off x="6016196" y="1512739"/>
            <a:ext cx="1287462" cy="701675"/>
          </a:xfrm>
          <a:prstGeom prst="rect">
            <a:avLst/>
          </a:prstGeom>
          <a:noFill/>
          <a:ln w="9525">
            <a:noFill/>
            <a:miter lim="800000"/>
            <a:headEnd/>
            <a:tailEnd/>
          </a:ln>
          <a:effectLst/>
        </p:spPr>
        <p:txBody>
          <a:bodyPr wrap="none">
            <a:spAutoFit/>
          </a:bodyPr>
          <a:lstStyle/>
          <a:p>
            <a:pPr algn="ctr"/>
            <a:r>
              <a:rPr lang="en-US" sz="2000" b="1">
                <a:latin typeface="Arial" charset="0"/>
              </a:rPr>
              <a:t>PEE DEE</a:t>
            </a:r>
          </a:p>
          <a:p>
            <a:pPr algn="ctr"/>
            <a:r>
              <a:rPr lang="en-US" sz="2000" b="1">
                <a:latin typeface="Arial" charset="0"/>
              </a:rPr>
              <a:t>2004</a:t>
            </a:r>
          </a:p>
        </p:txBody>
      </p:sp>
      <p:sp>
        <p:nvSpPr>
          <p:cNvPr id="8" name="Text Box 8"/>
          <p:cNvSpPr txBox="1">
            <a:spLocks noChangeArrowheads="1"/>
          </p:cNvSpPr>
          <p:nvPr/>
        </p:nvSpPr>
        <p:spPr bwMode="auto">
          <a:xfrm rot="19399844">
            <a:off x="3265058" y="3433614"/>
            <a:ext cx="2136775" cy="396875"/>
          </a:xfrm>
          <a:prstGeom prst="rect">
            <a:avLst/>
          </a:prstGeom>
          <a:noFill/>
          <a:ln w="9525">
            <a:noFill/>
            <a:miter lim="800000"/>
            <a:headEnd/>
            <a:tailEnd/>
          </a:ln>
          <a:effectLst/>
        </p:spPr>
        <p:txBody>
          <a:bodyPr wrap="none">
            <a:spAutoFit/>
          </a:bodyPr>
          <a:lstStyle/>
          <a:p>
            <a:pPr algn="ctr"/>
            <a:r>
              <a:rPr lang="en-US" sz="2000" b="1" i="1">
                <a:latin typeface="Arial" charset="0"/>
              </a:rPr>
              <a:t>UNREGULATED</a:t>
            </a:r>
          </a:p>
        </p:txBody>
      </p:sp>
      <p:sp>
        <p:nvSpPr>
          <p:cNvPr id="9" name="Text Box 9"/>
          <p:cNvSpPr txBox="1">
            <a:spLocks noChangeArrowheads="1"/>
          </p:cNvSpPr>
          <p:nvPr/>
        </p:nvSpPr>
        <p:spPr bwMode="auto">
          <a:xfrm rot="19399844">
            <a:off x="2198258" y="1985814"/>
            <a:ext cx="2136775" cy="396875"/>
          </a:xfrm>
          <a:prstGeom prst="rect">
            <a:avLst/>
          </a:prstGeom>
          <a:noFill/>
          <a:ln w="9525">
            <a:noFill/>
            <a:miter lim="800000"/>
            <a:headEnd/>
            <a:tailEnd/>
          </a:ln>
          <a:effectLst/>
        </p:spPr>
        <p:txBody>
          <a:bodyPr wrap="none">
            <a:spAutoFit/>
          </a:bodyPr>
          <a:lstStyle/>
          <a:p>
            <a:pPr algn="ctr"/>
            <a:r>
              <a:rPr lang="en-US" sz="2000" b="1" i="1">
                <a:latin typeface="Arial" charset="0"/>
              </a:rPr>
              <a:t>UNREGULATED</a:t>
            </a:r>
          </a:p>
        </p:txBody>
      </p:sp>
      <p:sp>
        <p:nvSpPr>
          <p:cNvPr id="10" name="Oval 9"/>
          <p:cNvSpPr/>
          <p:nvPr/>
        </p:nvSpPr>
        <p:spPr>
          <a:xfrm>
            <a:off x="3642359" y="3159146"/>
            <a:ext cx="122808" cy="122808"/>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p:cNvSpPr/>
          <p:nvPr/>
        </p:nvSpPr>
        <p:spPr>
          <a:xfrm>
            <a:off x="590318" y="4429254"/>
            <a:ext cx="3401743" cy="2246769"/>
          </a:xfrm>
          <a:prstGeom prst="rect">
            <a:avLst/>
          </a:prstGeom>
        </p:spPr>
        <p:txBody>
          <a:bodyPr wrap="square">
            <a:spAutoFit/>
          </a:bodyPr>
          <a:lstStyle/>
          <a:p>
            <a:r>
              <a:rPr lang="en-US" sz="2000" dirty="0" smtClean="0"/>
              <a:t>Groundwater withdrawal permits are required to withdraw and use groundwater equal to or greater than three million gallons in any month in the counties in these areas.</a:t>
            </a:r>
            <a:endParaRPr lang="en-US" sz="2000" dirty="0"/>
          </a:p>
        </p:txBody>
      </p:sp>
    </p:spTree>
    <p:extLst>
      <p:ext uri="{BB962C8B-B14F-4D97-AF65-F5344CB8AC3E}">
        <p14:creationId xmlns:p14="http://schemas.microsoft.com/office/powerpoint/2010/main" val="42463933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9120" y="1656080"/>
            <a:ext cx="5496560" cy="2123658"/>
          </a:xfrm>
          <a:prstGeom prst="rect">
            <a:avLst/>
          </a:prstGeom>
          <a:noFill/>
        </p:spPr>
        <p:txBody>
          <a:bodyPr wrap="square" rtlCol="0">
            <a:spAutoFit/>
          </a:bodyPr>
          <a:lstStyle/>
          <a:p>
            <a:pPr algn="ctr"/>
            <a:r>
              <a:rPr lang="en-US" sz="4400" dirty="0" smtClean="0"/>
              <a:t>Thank You</a:t>
            </a:r>
          </a:p>
          <a:p>
            <a:pPr algn="ctr"/>
            <a:endParaRPr lang="en-US" sz="4400" dirty="0"/>
          </a:p>
          <a:p>
            <a:pPr algn="ctr"/>
            <a:r>
              <a:rPr lang="en-US" sz="4400" dirty="0" smtClean="0"/>
              <a:t>Enjoy the Festival</a:t>
            </a:r>
            <a:endParaRPr lang="en-US" sz="4400" dirty="0"/>
          </a:p>
        </p:txBody>
      </p:sp>
    </p:spTree>
    <p:extLst>
      <p:ext uri="{BB962C8B-B14F-4D97-AF65-F5344CB8AC3E}">
        <p14:creationId xmlns:p14="http://schemas.microsoft.com/office/powerpoint/2010/main" val="35449708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3488" y="514617"/>
            <a:ext cx="7683194" cy="584775"/>
          </a:xfrm>
          <a:prstGeom prst="rect">
            <a:avLst/>
          </a:prstGeom>
          <a:noFill/>
        </p:spPr>
        <p:txBody>
          <a:bodyPr wrap="none" rtlCol="0">
            <a:spAutoFit/>
          </a:bodyPr>
          <a:lstStyle/>
          <a:p>
            <a:r>
              <a:rPr lang="en-US" sz="3200" b="1" dirty="0" smtClean="0">
                <a:latin typeface="Calibri" panose="020F0502020204030204" pitchFamily="34" charset="0"/>
              </a:rPr>
              <a:t>Groundwater occurs just about everywhere.</a:t>
            </a:r>
            <a:endParaRPr lang="en-US" sz="3200" b="1" dirty="0">
              <a:latin typeface="Calibri" panose="020F0502020204030204" pitchFamily="34" charset="0"/>
            </a:endParaRPr>
          </a:p>
        </p:txBody>
      </p:sp>
      <p:pic>
        <p:nvPicPr>
          <p:cNvPr id="6" name="Picture 7" descr="E:\MyFiles\Vang\Basemap no counties.jpg"/>
          <p:cNvPicPr>
            <a:picLocks noChangeAspect="1" noChangeArrowheads="1"/>
          </p:cNvPicPr>
          <p:nvPr/>
        </p:nvPicPr>
        <p:blipFill>
          <a:blip r:embed="rId3" cstate="print">
            <a:clrChange>
              <a:clrFrom>
                <a:srgbClr val="FFFFEF"/>
              </a:clrFrom>
              <a:clrTo>
                <a:srgbClr val="FFFFEF">
                  <a:alpha val="0"/>
                </a:srgbClr>
              </a:clrTo>
            </a:clrChange>
            <a:extLst>
              <a:ext uri="{BEBA8EAE-BF5A-486C-A8C5-ECC9F3942E4B}">
                <a14:imgProps xmlns:a14="http://schemas.microsoft.com/office/drawing/2010/main">
                  <a14:imgLayer r:embed="rId4">
                    <a14:imgEffect>
                      <a14:saturation sat="340000"/>
                    </a14:imgEffect>
                    <a14:imgEffect>
                      <a14:brightnessContrast bright="40000" contrast="40000"/>
                    </a14:imgEffect>
                  </a14:imgLayer>
                </a14:imgProps>
              </a:ext>
            </a:extLst>
          </a:blip>
          <a:srcRect/>
          <a:stretch>
            <a:fillRect/>
          </a:stretch>
        </p:blipFill>
        <p:spPr bwMode="auto">
          <a:xfrm>
            <a:off x="1004286" y="1020961"/>
            <a:ext cx="6940550" cy="5386387"/>
          </a:xfrm>
          <a:prstGeom prst="rect">
            <a:avLst/>
          </a:prstGeom>
          <a:noFill/>
        </p:spPr>
      </p:pic>
      <p:sp>
        <p:nvSpPr>
          <p:cNvPr id="12" name="TextBox 11"/>
          <p:cNvSpPr txBox="1"/>
          <p:nvPr/>
        </p:nvSpPr>
        <p:spPr>
          <a:xfrm>
            <a:off x="2584300" y="1889760"/>
            <a:ext cx="1914307" cy="461665"/>
          </a:xfrm>
          <a:prstGeom prst="rect">
            <a:avLst/>
          </a:prstGeom>
          <a:noFill/>
        </p:spPr>
        <p:txBody>
          <a:bodyPr wrap="none" rtlCol="0">
            <a:spAutoFit/>
          </a:bodyPr>
          <a:lstStyle/>
          <a:p>
            <a:r>
              <a:rPr lang="en-US" sz="2400" b="1" dirty="0" smtClean="0">
                <a:latin typeface="Calibri" panose="020F0502020204030204" pitchFamily="34" charset="0"/>
              </a:rPr>
              <a:t>P </a:t>
            </a:r>
            <a:r>
              <a:rPr lang="en-US" sz="2400" b="1" dirty="0" err="1" smtClean="0">
                <a:latin typeface="Calibri" panose="020F0502020204030204" pitchFamily="34" charset="0"/>
              </a:rPr>
              <a:t>i</a:t>
            </a:r>
            <a:r>
              <a:rPr lang="en-US" sz="2400" b="1" dirty="0" smtClean="0">
                <a:latin typeface="Calibri" panose="020F0502020204030204" pitchFamily="34" charset="0"/>
              </a:rPr>
              <a:t> e d m o n t</a:t>
            </a:r>
            <a:endParaRPr lang="en-US" sz="2400" b="1" dirty="0">
              <a:latin typeface="Calibri" panose="020F0502020204030204" pitchFamily="34" charset="0"/>
            </a:endParaRPr>
          </a:p>
        </p:txBody>
      </p:sp>
      <p:sp>
        <p:nvSpPr>
          <p:cNvPr id="13" name="TextBox 12"/>
          <p:cNvSpPr txBox="1"/>
          <p:nvPr/>
        </p:nvSpPr>
        <p:spPr>
          <a:xfrm>
            <a:off x="4118460" y="3220224"/>
            <a:ext cx="2582758" cy="461665"/>
          </a:xfrm>
          <a:prstGeom prst="rect">
            <a:avLst/>
          </a:prstGeom>
          <a:noFill/>
        </p:spPr>
        <p:txBody>
          <a:bodyPr wrap="none" rtlCol="0">
            <a:spAutoFit/>
          </a:bodyPr>
          <a:lstStyle/>
          <a:p>
            <a:r>
              <a:rPr lang="en-US" sz="2400" b="1" dirty="0" smtClean="0">
                <a:latin typeface="Calibri" panose="020F0502020204030204" pitchFamily="34" charset="0"/>
              </a:rPr>
              <a:t>C o a s t a l  P l a </a:t>
            </a:r>
            <a:r>
              <a:rPr lang="en-US" sz="2400" b="1" dirty="0" err="1" smtClean="0">
                <a:latin typeface="Calibri" panose="020F0502020204030204" pitchFamily="34" charset="0"/>
              </a:rPr>
              <a:t>i</a:t>
            </a:r>
            <a:r>
              <a:rPr lang="en-US" sz="2400" b="1" dirty="0" smtClean="0">
                <a:latin typeface="Calibri" panose="020F0502020204030204" pitchFamily="34" charset="0"/>
              </a:rPr>
              <a:t> n</a:t>
            </a:r>
            <a:endParaRPr lang="en-US" sz="2400" b="1" dirty="0">
              <a:latin typeface="Calibri" panose="020F0502020204030204" pitchFamily="34" charset="0"/>
            </a:endParaRPr>
          </a:p>
        </p:txBody>
      </p:sp>
      <p:sp>
        <p:nvSpPr>
          <p:cNvPr id="14" name="TextBox 13"/>
          <p:cNvSpPr txBox="1"/>
          <p:nvPr/>
        </p:nvSpPr>
        <p:spPr>
          <a:xfrm>
            <a:off x="4374829" y="3577272"/>
            <a:ext cx="2225040" cy="646331"/>
          </a:xfrm>
          <a:prstGeom prst="rect">
            <a:avLst/>
          </a:prstGeom>
          <a:solidFill>
            <a:srgbClr val="FFFF99"/>
          </a:solidFill>
        </p:spPr>
        <p:txBody>
          <a:bodyPr wrap="square" rtlCol="0">
            <a:spAutoFit/>
          </a:bodyPr>
          <a:lstStyle/>
          <a:p>
            <a:r>
              <a:rPr lang="en-US" dirty="0" smtClean="0"/>
              <a:t>10–3,000 gallons per minute from wells</a:t>
            </a:r>
            <a:endParaRPr lang="en-US" dirty="0"/>
          </a:p>
        </p:txBody>
      </p:sp>
      <p:sp>
        <p:nvSpPr>
          <p:cNvPr id="15" name="TextBox 14"/>
          <p:cNvSpPr txBox="1"/>
          <p:nvPr/>
        </p:nvSpPr>
        <p:spPr>
          <a:xfrm>
            <a:off x="2638760" y="2262238"/>
            <a:ext cx="1940187" cy="646331"/>
          </a:xfrm>
          <a:prstGeom prst="rect">
            <a:avLst/>
          </a:prstGeom>
          <a:solidFill>
            <a:schemeClr val="bg1"/>
          </a:solidFill>
        </p:spPr>
        <p:txBody>
          <a:bodyPr wrap="square" rtlCol="0">
            <a:spAutoFit/>
          </a:bodyPr>
          <a:lstStyle/>
          <a:p>
            <a:r>
              <a:rPr lang="en-US" dirty="0" smtClean="0"/>
              <a:t>1–300 gallons per minute from wells</a:t>
            </a:r>
            <a:endParaRPr lang="en-US" dirty="0"/>
          </a:p>
        </p:txBody>
      </p:sp>
      <p:grpSp>
        <p:nvGrpSpPr>
          <p:cNvPr id="21" name="Group 20"/>
          <p:cNvGrpSpPr/>
          <p:nvPr/>
        </p:nvGrpSpPr>
        <p:grpSpPr>
          <a:xfrm>
            <a:off x="132021" y="2904105"/>
            <a:ext cx="2758440" cy="2043770"/>
            <a:chOff x="108985" y="2040769"/>
            <a:chExt cx="2758440" cy="2043770"/>
          </a:xfrm>
        </p:grpSpPr>
        <p:pic>
          <p:nvPicPr>
            <p:cNvPr id="16" name="Picture 9" descr="I:\Common\Gellici\P6110006.jpg"/>
            <p:cNvPicPr>
              <a:picLocks noChangeAspect="1" noChangeArrowheads="1"/>
            </p:cNvPicPr>
            <p:nvPr/>
          </p:nvPicPr>
          <p:blipFill rotWithShape="1">
            <a:blip r:embed="rId5" cstate="print"/>
            <a:srcRect l="22452" t="21472" r="11711" b="13513"/>
            <a:stretch/>
          </p:blipFill>
          <p:spPr bwMode="auto">
            <a:xfrm>
              <a:off x="108985" y="2040769"/>
              <a:ext cx="2758440" cy="2043770"/>
            </a:xfrm>
            <a:prstGeom prst="rect">
              <a:avLst/>
            </a:prstGeom>
            <a:noFill/>
            <a:ln>
              <a:solidFill>
                <a:schemeClr val="tx1"/>
              </a:solidFill>
            </a:ln>
          </p:spPr>
        </p:pic>
        <p:pic>
          <p:nvPicPr>
            <p:cNvPr id="17" name="Picture 10" descr="I:\Common\Gellici\WADI _ABEM instrument.jpg"/>
            <p:cNvPicPr>
              <a:picLocks noChangeAspect="1" noChangeArrowheads="1"/>
            </p:cNvPicPr>
            <p:nvPr/>
          </p:nvPicPr>
          <p:blipFill>
            <a:blip r:embed="rId6" cstate="print"/>
            <a:srcRect/>
            <a:stretch>
              <a:fillRect/>
            </a:stretch>
          </p:blipFill>
          <p:spPr bwMode="auto">
            <a:xfrm>
              <a:off x="1581553" y="3308634"/>
              <a:ext cx="1243423" cy="731253"/>
            </a:xfrm>
            <a:prstGeom prst="rect">
              <a:avLst/>
            </a:prstGeom>
            <a:noFill/>
            <a:ln>
              <a:solidFill>
                <a:schemeClr val="tx1"/>
              </a:solidFill>
            </a:ln>
          </p:spPr>
        </p:pic>
      </p:grpSp>
      <p:sp>
        <p:nvSpPr>
          <p:cNvPr id="18" name="TextBox 17"/>
          <p:cNvSpPr txBox="1"/>
          <p:nvPr/>
        </p:nvSpPr>
        <p:spPr>
          <a:xfrm>
            <a:off x="81653" y="4977165"/>
            <a:ext cx="2895227" cy="954107"/>
          </a:xfrm>
          <a:prstGeom prst="rect">
            <a:avLst/>
          </a:prstGeom>
          <a:noFill/>
        </p:spPr>
        <p:txBody>
          <a:bodyPr wrap="square" rtlCol="0">
            <a:spAutoFit/>
          </a:bodyPr>
          <a:lstStyle/>
          <a:p>
            <a:r>
              <a:rPr lang="en-US" sz="1400" b="1" dirty="0" smtClean="0">
                <a:latin typeface="Calibri" panose="020F0502020204030204" pitchFamily="34" charset="0"/>
              </a:rPr>
              <a:t>WADI - Detects conductive features in the subsurface (water-filled fractures) using low-frequency radio waves transmitted by the Navy.</a:t>
            </a:r>
            <a:endParaRPr lang="en-US" sz="1400" b="1" dirty="0">
              <a:latin typeface="Calibri" panose="020F0502020204030204" pitchFamily="34" charset="0"/>
            </a:endParaRPr>
          </a:p>
        </p:txBody>
      </p:sp>
      <p:pic>
        <p:nvPicPr>
          <p:cNvPr id="20" name="Picture 19" descr="Blackville Weather Station 011.jpg"/>
          <p:cNvPicPr>
            <a:picLocks noChangeAspect="1"/>
          </p:cNvPicPr>
          <p:nvPr/>
        </p:nvPicPr>
        <p:blipFill>
          <a:blip r:embed="rId7" cstate="print"/>
          <a:stretch>
            <a:fillRect/>
          </a:stretch>
        </p:blipFill>
        <p:spPr>
          <a:xfrm>
            <a:off x="6289844" y="4223603"/>
            <a:ext cx="2730398" cy="2047799"/>
          </a:xfrm>
          <a:prstGeom prst="rect">
            <a:avLst/>
          </a:prstGeom>
          <a:ln>
            <a:solidFill>
              <a:schemeClr val="tx1"/>
            </a:solidFill>
          </a:ln>
        </p:spPr>
      </p:pic>
      <p:sp>
        <p:nvSpPr>
          <p:cNvPr id="22" name="TextBox 21"/>
          <p:cNvSpPr txBox="1"/>
          <p:nvPr/>
        </p:nvSpPr>
        <p:spPr>
          <a:xfrm>
            <a:off x="7236288" y="3708821"/>
            <a:ext cx="1782175" cy="523220"/>
          </a:xfrm>
          <a:prstGeom prst="rect">
            <a:avLst/>
          </a:prstGeom>
          <a:noFill/>
        </p:spPr>
        <p:txBody>
          <a:bodyPr wrap="square" rtlCol="0">
            <a:spAutoFit/>
          </a:bodyPr>
          <a:lstStyle/>
          <a:p>
            <a:r>
              <a:rPr lang="en-US" sz="1400" b="1" dirty="0" smtClean="0">
                <a:latin typeface="Calibri" panose="020F0502020204030204" pitchFamily="34" charset="0"/>
              </a:rPr>
              <a:t>Center-pivot irrigation system.</a:t>
            </a:r>
            <a:endParaRPr lang="en-US" sz="1400" b="1" dirty="0">
              <a:latin typeface="Calibri" panose="020F0502020204030204" pitchFamily="34" charset="0"/>
            </a:endParaRPr>
          </a:p>
        </p:txBody>
      </p:sp>
    </p:spTree>
    <p:extLst>
      <p:ext uri="{BB962C8B-B14F-4D97-AF65-F5344CB8AC3E}">
        <p14:creationId xmlns:p14="http://schemas.microsoft.com/office/powerpoint/2010/main" val="34665337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dd 2014 pot map draft.png"/>
          <p:cNvPicPr>
            <a:picLocks noChangeAspect="1"/>
          </p:cNvPicPr>
          <p:nvPr/>
        </p:nvPicPr>
        <p:blipFill>
          <a:blip r:embed="rId2" cstate="print"/>
          <a:srcRect t="27778" r="61163" b="33333"/>
          <a:stretch>
            <a:fillRect/>
          </a:stretch>
        </p:blipFill>
        <p:spPr>
          <a:xfrm>
            <a:off x="3972560" y="2050379"/>
            <a:ext cx="4375030" cy="4001113"/>
          </a:xfrm>
          <a:prstGeom prst="rect">
            <a:avLst/>
          </a:prstGeom>
          <a:ln>
            <a:solidFill>
              <a:schemeClr val="tx1"/>
            </a:solidFill>
          </a:ln>
        </p:spPr>
      </p:pic>
      <p:pic>
        <p:nvPicPr>
          <p:cNvPr id="2" name="Picture 2" descr="E:\MyFiles\Wachob\Bud's Law talk\stream gain 8.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3080" y="1244157"/>
            <a:ext cx="3688080" cy="2854673"/>
          </a:xfrm>
          <a:prstGeom prst="rect">
            <a:avLst/>
          </a:prstGeom>
          <a:noFill/>
          <a:ln>
            <a:noFill/>
          </a:ln>
        </p:spPr>
      </p:pic>
      <p:cxnSp>
        <p:nvCxnSpPr>
          <p:cNvPr id="4" name="Straight Arrow Connector 3"/>
          <p:cNvCxnSpPr/>
          <p:nvPr/>
        </p:nvCxnSpPr>
        <p:spPr>
          <a:xfrm flipH="1">
            <a:off x="5348983" y="4381024"/>
            <a:ext cx="2286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577583" y="3642360"/>
            <a:ext cx="1170064" cy="738664"/>
          </a:xfrm>
          <a:prstGeom prst="rect">
            <a:avLst/>
          </a:prstGeom>
          <a:solidFill>
            <a:schemeClr val="bg1"/>
          </a:solidFill>
        </p:spPr>
        <p:txBody>
          <a:bodyPr wrap="none" rtlCol="0">
            <a:spAutoFit/>
          </a:bodyPr>
          <a:lstStyle/>
          <a:p>
            <a:r>
              <a:rPr lang="en-US" sz="1400" dirty="0" smtClean="0"/>
              <a:t>Direction of </a:t>
            </a:r>
          </a:p>
          <a:p>
            <a:r>
              <a:rPr lang="en-US" sz="1400" dirty="0" smtClean="0"/>
              <a:t>groundwater </a:t>
            </a:r>
          </a:p>
          <a:p>
            <a:r>
              <a:rPr lang="en-US" sz="1400" dirty="0" smtClean="0"/>
              <a:t>movement</a:t>
            </a:r>
            <a:endParaRPr lang="en-US" sz="1400" dirty="0"/>
          </a:p>
        </p:txBody>
      </p:sp>
      <p:sp>
        <p:nvSpPr>
          <p:cNvPr id="6" name="TextBox 5"/>
          <p:cNvSpPr txBox="1"/>
          <p:nvPr/>
        </p:nvSpPr>
        <p:spPr>
          <a:xfrm>
            <a:off x="619168" y="514617"/>
            <a:ext cx="8217378" cy="584775"/>
          </a:xfrm>
          <a:prstGeom prst="rect">
            <a:avLst/>
          </a:prstGeom>
          <a:noFill/>
        </p:spPr>
        <p:txBody>
          <a:bodyPr wrap="none" rtlCol="0">
            <a:spAutoFit/>
          </a:bodyPr>
          <a:lstStyle/>
          <a:p>
            <a:r>
              <a:rPr lang="en-US" sz="3200" b="1" dirty="0" smtClean="0">
                <a:latin typeface="Calibri" panose="020F0502020204030204" pitchFamily="34" charset="0"/>
              </a:rPr>
              <a:t>Groundwater and surface water are connected.</a:t>
            </a:r>
            <a:endParaRPr lang="en-US" sz="3200" b="1" dirty="0">
              <a:latin typeface="Calibri" panose="020F0502020204030204" pitchFamily="34" charset="0"/>
            </a:endParaRPr>
          </a:p>
        </p:txBody>
      </p:sp>
    </p:spTree>
    <p:extLst>
      <p:ext uri="{BB962C8B-B14F-4D97-AF65-F5344CB8AC3E}">
        <p14:creationId xmlns:p14="http://schemas.microsoft.com/office/powerpoint/2010/main" val="1374284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028819" y="1608933"/>
            <a:ext cx="3364309" cy="2879939"/>
          </a:xfrm>
          <a:prstGeom prst="rect">
            <a:avLst/>
          </a:prstGeom>
          <a:noFill/>
          <a:ln w="9525">
            <a:noFill/>
            <a:miter lim="800000"/>
            <a:headEnd/>
            <a:tailEnd/>
          </a:ln>
        </p:spPr>
        <p:txBody>
          <a:bodyPr/>
          <a:lstStyle>
            <a:lvl1pPr marL="342900" indent="-342900" algn="l" rtl="0" eaLnBrk="1" fontAlgn="base" hangingPunct="1">
              <a:spcBef>
                <a:spcPct val="20000"/>
              </a:spcBef>
              <a:spcAft>
                <a:spcPct val="0"/>
              </a:spcAft>
              <a:buClr>
                <a:srgbClr val="003399"/>
              </a:buClr>
              <a:buFont typeface="Arial" charset="0"/>
              <a:buChar char="•"/>
              <a:defRPr sz="2400" kern="1200">
                <a:solidFill>
                  <a:schemeClr val="tx2"/>
                </a:solidFill>
                <a:latin typeface="+mn-lt"/>
                <a:ea typeface="+mn-ea"/>
                <a:cs typeface="+mn-cs"/>
              </a:defRPr>
            </a:lvl1pPr>
            <a:lvl2pPr marL="742950" indent="-285750" algn="l" rtl="0" eaLnBrk="1" fontAlgn="base" hangingPunct="1">
              <a:spcBef>
                <a:spcPct val="20000"/>
              </a:spcBef>
              <a:spcAft>
                <a:spcPct val="0"/>
              </a:spcAft>
              <a:buClr>
                <a:srgbClr val="003399"/>
              </a:buClr>
              <a:buFont typeface="Arial" charset="0"/>
              <a:buChar char="–"/>
              <a:defRPr sz="2200" kern="1200">
                <a:solidFill>
                  <a:schemeClr val="tx2"/>
                </a:solidFill>
                <a:latin typeface="+mn-lt"/>
                <a:ea typeface="+mn-ea"/>
                <a:cs typeface="+mn-cs"/>
              </a:defRPr>
            </a:lvl2pPr>
            <a:lvl3pPr marL="1143000" indent="-228600" algn="l" rtl="0" eaLnBrk="1" fontAlgn="base" hangingPunct="1">
              <a:spcBef>
                <a:spcPct val="20000"/>
              </a:spcBef>
              <a:spcAft>
                <a:spcPct val="0"/>
              </a:spcAft>
              <a:buClr>
                <a:srgbClr val="003399"/>
              </a:buClr>
              <a:buFont typeface="Arial" charset="0"/>
              <a:buChar char="•"/>
              <a:defRPr sz="2000" kern="1200">
                <a:solidFill>
                  <a:schemeClr val="tx2"/>
                </a:solidFill>
                <a:latin typeface="+mn-lt"/>
                <a:ea typeface="+mn-ea"/>
                <a:cs typeface="+mn-cs"/>
              </a:defRPr>
            </a:lvl3pPr>
            <a:lvl4pPr marL="1600200" indent="-228600" algn="l" rtl="0" eaLnBrk="1" fontAlgn="base" hangingPunct="1">
              <a:spcBef>
                <a:spcPct val="20000"/>
              </a:spcBef>
              <a:spcAft>
                <a:spcPct val="0"/>
              </a:spcAft>
              <a:buClr>
                <a:srgbClr val="003399"/>
              </a:buClr>
              <a:buFont typeface="Arial" charset="0"/>
              <a:buChar char="–"/>
              <a:defRPr sz="1800" kern="1200">
                <a:solidFill>
                  <a:schemeClr val="tx2"/>
                </a:solidFill>
                <a:latin typeface="+mn-lt"/>
                <a:ea typeface="+mn-ea"/>
                <a:cs typeface="+mn-cs"/>
              </a:defRPr>
            </a:lvl4pPr>
            <a:lvl5pPr marL="2057400" indent="-228600" algn="l" rtl="0" eaLnBrk="1" fontAlgn="base" hangingPunct="1">
              <a:spcBef>
                <a:spcPct val="20000"/>
              </a:spcBef>
              <a:spcAft>
                <a:spcPct val="0"/>
              </a:spcAft>
              <a:buClr>
                <a:srgbClr val="003399"/>
              </a:buClr>
              <a:buFont typeface="Arial"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
                <a:schemeClr val="bg1"/>
              </a:buClr>
              <a:buNone/>
              <a:defRPr/>
            </a:pPr>
            <a:r>
              <a:rPr lang="en-US" dirty="0" smtClean="0">
                <a:solidFill>
                  <a:schemeClr val="tx1"/>
                </a:solidFill>
                <a:latin typeface="Calibri" panose="020F0502020204030204" pitchFamily="34" charset="0"/>
              </a:rPr>
              <a:t>Development of the surface water models is just the first step in the development of regional and statewide water plans.</a:t>
            </a:r>
          </a:p>
        </p:txBody>
      </p:sp>
      <p:sp>
        <p:nvSpPr>
          <p:cNvPr id="3" name="Rectangle 2"/>
          <p:cNvSpPr/>
          <p:nvPr/>
        </p:nvSpPr>
        <p:spPr>
          <a:xfrm>
            <a:off x="781050" y="685800"/>
            <a:ext cx="7467600" cy="954107"/>
          </a:xfrm>
          <a:prstGeom prst="rect">
            <a:avLst/>
          </a:prstGeom>
        </p:spPr>
        <p:txBody>
          <a:bodyPr wrap="square">
            <a:spAutoFit/>
          </a:bodyPr>
          <a:lstStyle/>
          <a:p>
            <a:pPr marL="225425" indent="-225425"/>
            <a:r>
              <a:rPr lang="en-US" sz="2800" b="1" dirty="0" smtClean="0">
                <a:latin typeface="Calibri" panose="020F0502020204030204" pitchFamily="34" charset="0"/>
              </a:rPr>
              <a:t>Step 1…</a:t>
            </a:r>
          </a:p>
          <a:p>
            <a:pPr marL="233363"/>
            <a:r>
              <a:rPr lang="en-US" sz="2800" b="1" dirty="0" smtClean="0">
                <a:latin typeface="Calibri" panose="020F0502020204030204" pitchFamily="34" charset="0"/>
              </a:rPr>
              <a:t>Surface water quantity models</a:t>
            </a:r>
          </a:p>
        </p:txBody>
      </p:sp>
      <p:grpSp>
        <p:nvGrpSpPr>
          <p:cNvPr id="4" name="Group 3"/>
          <p:cNvGrpSpPr/>
          <p:nvPr/>
        </p:nvGrpSpPr>
        <p:grpSpPr>
          <a:xfrm>
            <a:off x="4846320" y="1800225"/>
            <a:ext cx="3876675" cy="3924300"/>
            <a:chOff x="4667250" y="1800225"/>
            <a:chExt cx="3876675" cy="3924300"/>
          </a:xfrm>
        </p:grpSpPr>
        <p:sp>
          <p:nvSpPr>
            <p:cNvPr id="5" name="Rectangle 4"/>
            <p:cNvSpPr/>
            <p:nvPr/>
          </p:nvSpPr>
          <p:spPr>
            <a:xfrm>
              <a:off x="4667250" y="1800225"/>
              <a:ext cx="3876675" cy="3924300"/>
            </a:xfrm>
            <a:prstGeom prst="rect">
              <a:avLst/>
            </a:prstGeom>
            <a:solidFill>
              <a:schemeClr val="tx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Water Planning flowchart.png"/>
            <p:cNvPicPr>
              <a:picLocks noChangeAspect="1"/>
            </p:cNvPicPr>
            <p:nvPr/>
          </p:nvPicPr>
          <p:blipFill>
            <a:blip r:embed="rId2" cstate="print"/>
            <a:stretch>
              <a:fillRect/>
            </a:stretch>
          </p:blipFill>
          <p:spPr>
            <a:xfrm>
              <a:off x="4740212" y="1881048"/>
              <a:ext cx="3748729" cy="3760921"/>
            </a:xfrm>
            <a:prstGeom prst="rect">
              <a:avLst/>
            </a:prstGeom>
          </p:spPr>
        </p:pic>
      </p:grpSp>
    </p:spTree>
    <p:extLst>
      <p:ext uri="{BB962C8B-B14F-4D97-AF65-F5344CB8AC3E}">
        <p14:creationId xmlns:p14="http://schemas.microsoft.com/office/powerpoint/2010/main" val="24258865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6641" y="228600"/>
            <a:ext cx="8087407" cy="6271873"/>
            <a:chOff x="530441" y="228600"/>
            <a:chExt cx="8087407" cy="6271873"/>
          </a:xfrm>
        </p:grpSpPr>
        <p:pic>
          <p:nvPicPr>
            <p:cNvPr id="3" name="Picture 2" descr="Midd 2014 pot map draft.png"/>
            <p:cNvPicPr>
              <a:picLocks noChangeAspect="1"/>
            </p:cNvPicPr>
            <p:nvPr/>
          </p:nvPicPr>
          <p:blipFill>
            <a:blip r:embed="rId2" cstate="print"/>
            <a:srcRect t="27778" r="61163" b="33333"/>
            <a:stretch>
              <a:fillRect/>
            </a:stretch>
          </p:blipFill>
          <p:spPr>
            <a:xfrm>
              <a:off x="1066800" y="228600"/>
              <a:ext cx="6858000" cy="6271873"/>
            </a:xfrm>
            <a:prstGeom prst="rect">
              <a:avLst/>
            </a:prstGeom>
            <a:ln>
              <a:solidFill>
                <a:schemeClr val="accent1"/>
              </a:solidFill>
            </a:ln>
          </p:spPr>
        </p:pic>
        <p:cxnSp>
          <p:nvCxnSpPr>
            <p:cNvPr id="4" name="Straight Arrow Connector 3"/>
            <p:cNvCxnSpPr/>
            <p:nvPr/>
          </p:nvCxnSpPr>
          <p:spPr>
            <a:xfrm flipH="1">
              <a:off x="1219200" y="5943600"/>
              <a:ext cx="2286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447800" y="5715000"/>
              <a:ext cx="1170064" cy="738664"/>
            </a:xfrm>
            <a:prstGeom prst="rect">
              <a:avLst/>
            </a:prstGeom>
            <a:noFill/>
          </p:spPr>
          <p:txBody>
            <a:bodyPr wrap="none" rtlCol="0">
              <a:spAutoFit/>
            </a:bodyPr>
            <a:lstStyle/>
            <a:p>
              <a:r>
                <a:rPr lang="en-US" sz="1400" dirty="0" smtClean="0"/>
                <a:t>Direction of </a:t>
              </a:r>
            </a:p>
            <a:p>
              <a:r>
                <a:rPr lang="en-US" sz="1400" dirty="0" smtClean="0"/>
                <a:t>groundwater </a:t>
              </a:r>
            </a:p>
            <a:p>
              <a:r>
                <a:rPr lang="en-US" sz="1400" dirty="0" smtClean="0"/>
                <a:t>movement</a:t>
              </a:r>
              <a:endParaRPr lang="en-US" sz="1400" dirty="0"/>
            </a:p>
          </p:txBody>
        </p:sp>
        <p:sp>
          <p:nvSpPr>
            <p:cNvPr id="6" name="TextBox 5"/>
            <p:cNvSpPr txBox="1"/>
            <p:nvPr/>
          </p:nvSpPr>
          <p:spPr>
            <a:xfrm>
              <a:off x="530441" y="228600"/>
              <a:ext cx="8087407" cy="461665"/>
            </a:xfrm>
            <a:prstGeom prst="rect">
              <a:avLst/>
            </a:prstGeom>
            <a:solidFill>
              <a:schemeClr val="bg1"/>
            </a:solidFill>
            <a:ln>
              <a:solidFill>
                <a:schemeClr val="tx1"/>
              </a:solidFill>
            </a:ln>
          </p:spPr>
          <p:txBody>
            <a:bodyPr wrap="none" rtlCol="0">
              <a:spAutoFit/>
            </a:bodyPr>
            <a:lstStyle/>
            <a:p>
              <a:r>
                <a:rPr lang="en-US" sz="2400" dirty="0" smtClean="0"/>
                <a:t>Potentiometric map of the </a:t>
              </a:r>
              <a:r>
                <a:rPr lang="en-US" sz="2400" dirty="0" err="1" smtClean="0"/>
                <a:t>Middendorf</a:t>
              </a:r>
              <a:r>
                <a:rPr lang="en-US" sz="2400" dirty="0" smtClean="0"/>
                <a:t>/McQueen Branch aquifer</a:t>
              </a:r>
              <a:endParaRPr lang="en-US" sz="2400" dirty="0"/>
            </a:p>
          </p:txBody>
        </p:sp>
      </p:grpSp>
    </p:spTree>
    <p:extLst>
      <p:ext uri="{BB962C8B-B14F-4D97-AF65-F5344CB8AC3E}">
        <p14:creationId xmlns:p14="http://schemas.microsoft.com/office/powerpoint/2010/main" val="2562542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linst_levelogger_large.jpg"/>
          <p:cNvPicPr>
            <a:picLocks noChangeAspect="1"/>
          </p:cNvPicPr>
          <p:nvPr/>
        </p:nvPicPr>
        <p:blipFill>
          <a:blip r:embed="rId2" cstate="print"/>
          <a:stretch>
            <a:fillRect/>
          </a:stretch>
        </p:blipFill>
        <p:spPr>
          <a:xfrm>
            <a:off x="0" y="1"/>
            <a:ext cx="9144000" cy="6858000"/>
          </a:xfrm>
          <a:prstGeom prst="rect">
            <a:avLst/>
          </a:prstGeom>
          <a:ln>
            <a:solidFill>
              <a:schemeClr val="tx1"/>
            </a:solidFill>
          </a:ln>
        </p:spPr>
      </p:pic>
      <p:sp>
        <p:nvSpPr>
          <p:cNvPr id="3" name="TextBox 2"/>
          <p:cNvSpPr txBox="1"/>
          <p:nvPr/>
        </p:nvSpPr>
        <p:spPr>
          <a:xfrm>
            <a:off x="4963357" y="89517"/>
            <a:ext cx="3523695" cy="954107"/>
          </a:xfrm>
          <a:prstGeom prst="rect">
            <a:avLst/>
          </a:prstGeom>
          <a:noFill/>
        </p:spPr>
        <p:txBody>
          <a:bodyPr wrap="square" rtlCol="0">
            <a:spAutoFit/>
          </a:bodyPr>
          <a:lstStyle/>
          <a:p>
            <a:r>
              <a:rPr lang="en-US" sz="2800" dirty="0" smtClean="0"/>
              <a:t>Automated water-level data recorder (ADR)</a:t>
            </a:r>
            <a:endParaRPr lang="en-US" sz="2800" dirty="0"/>
          </a:p>
        </p:txBody>
      </p:sp>
    </p:spTree>
    <p:extLst>
      <p:ext uri="{BB962C8B-B14F-4D97-AF65-F5344CB8AC3E}">
        <p14:creationId xmlns:p14="http://schemas.microsoft.com/office/powerpoint/2010/main" val="25060013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41991"/>
            <a:ext cx="9144000" cy="4880344"/>
          </a:xfrm>
          <a:prstGeom prst="rect">
            <a:avLst/>
          </a:prstGeom>
        </p:spPr>
      </p:pic>
    </p:spTree>
    <p:extLst>
      <p:ext uri="{BB962C8B-B14F-4D97-AF65-F5344CB8AC3E}">
        <p14:creationId xmlns:p14="http://schemas.microsoft.com/office/powerpoint/2010/main" val="22291935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7600" y="1004838"/>
            <a:ext cx="7315200" cy="4647426"/>
          </a:xfrm>
          <a:prstGeom prst="rect">
            <a:avLst/>
          </a:prstGeom>
        </p:spPr>
        <p:txBody>
          <a:bodyPr wrap="square">
            <a:spAutoFit/>
          </a:bodyPr>
          <a:lstStyle/>
          <a:p>
            <a:r>
              <a:rPr lang="en-US" sz="3200" b="0" i="0" u="none" strike="noStrike" baseline="0" dirty="0" smtClean="0">
                <a:solidFill>
                  <a:srgbClr val="000000"/>
                </a:solidFill>
                <a:latin typeface="Calibri" panose="020F0502020204030204" pitchFamily="34" charset="0"/>
              </a:rPr>
              <a:t>Updates to the model will include:</a:t>
            </a:r>
          </a:p>
          <a:p>
            <a:endParaRPr lang="en-US" sz="2400" b="0" i="0" u="none" strike="noStrike" baseline="0" dirty="0" smtClean="0">
              <a:solidFill>
                <a:srgbClr val="000000"/>
              </a:solidFill>
              <a:latin typeface="Calibri" panose="020F0502020204030204" pitchFamily="34" charset="0"/>
            </a:endParaRPr>
          </a:p>
          <a:p>
            <a:pPr marL="342900" indent="-342900">
              <a:buAutoNum type="arabicParenR"/>
            </a:pPr>
            <a:r>
              <a:rPr lang="en-US" sz="2400" dirty="0">
                <a:solidFill>
                  <a:srgbClr val="000000"/>
                </a:solidFill>
                <a:latin typeface="Calibri" panose="020F0502020204030204" pitchFamily="34" charset="0"/>
              </a:rPr>
              <a:t>A</a:t>
            </a:r>
            <a:r>
              <a:rPr lang="en-US" sz="2400" b="0" i="0" u="none" strike="noStrike" baseline="0" dirty="0" smtClean="0">
                <a:solidFill>
                  <a:srgbClr val="000000"/>
                </a:solidFill>
                <a:latin typeface="Calibri" panose="020F0502020204030204" pitchFamily="34" charset="0"/>
              </a:rPr>
              <a:t>ctivating the surficial aquifer model layer</a:t>
            </a:r>
          </a:p>
          <a:p>
            <a:pPr marL="342900" indent="-342900">
              <a:buAutoNum type="arabicParenR"/>
            </a:pPr>
            <a:r>
              <a:rPr lang="en-US" sz="2400" dirty="0">
                <a:solidFill>
                  <a:srgbClr val="000000"/>
                </a:solidFill>
                <a:latin typeface="Calibri" panose="020F0502020204030204" pitchFamily="34" charset="0"/>
              </a:rPr>
              <a:t>A</a:t>
            </a:r>
            <a:r>
              <a:rPr lang="en-US" sz="2400" b="0" i="0" u="none" strike="noStrike" baseline="0" dirty="0" smtClean="0">
                <a:solidFill>
                  <a:srgbClr val="000000"/>
                </a:solidFill>
                <a:latin typeface="Calibri" panose="020F0502020204030204" pitchFamily="34" charset="0"/>
              </a:rPr>
              <a:t>dding recent groundwater-related data (2005-2015)</a:t>
            </a:r>
          </a:p>
          <a:p>
            <a:pPr marL="914400" lvl="1" indent="-457200">
              <a:buFont typeface="+mj-lt"/>
              <a:buAutoNum type="alphaLcParenR"/>
            </a:pPr>
            <a:r>
              <a:rPr lang="en-US" sz="2400" dirty="0" err="1" smtClean="0">
                <a:solidFill>
                  <a:srgbClr val="000000"/>
                </a:solidFill>
                <a:latin typeface="Calibri" panose="020F0502020204030204" pitchFamily="34" charset="0"/>
              </a:rPr>
              <a:t>Hydrostratigraphic</a:t>
            </a:r>
            <a:r>
              <a:rPr lang="en-US" sz="2400" dirty="0" smtClean="0">
                <a:solidFill>
                  <a:srgbClr val="000000"/>
                </a:solidFill>
                <a:latin typeface="Calibri" panose="020F0502020204030204" pitchFamily="34" charset="0"/>
              </a:rPr>
              <a:t> data</a:t>
            </a:r>
          </a:p>
          <a:p>
            <a:pPr marL="914400" lvl="1" indent="-457200">
              <a:buFont typeface="+mj-lt"/>
              <a:buAutoNum type="alphaLcParenR"/>
            </a:pPr>
            <a:r>
              <a:rPr lang="en-US" sz="2400" b="0" i="0" u="none" strike="noStrike" baseline="0" dirty="0" smtClean="0">
                <a:solidFill>
                  <a:srgbClr val="000000"/>
                </a:solidFill>
                <a:latin typeface="Calibri" panose="020F0502020204030204" pitchFamily="34" charset="0"/>
              </a:rPr>
              <a:t>Water</a:t>
            </a:r>
            <a:r>
              <a:rPr lang="en-US" sz="2400" dirty="0" smtClean="0">
                <a:solidFill>
                  <a:srgbClr val="000000"/>
                </a:solidFill>
                <a:latin typeface="Calibri" panose="020F0502020204030204" pitchFamily="34" charset="0"/>
              </a:rPr>
              <a:t>-use data</a:t>
            </a:r>
          </a:p>
          <a:p>
            <a:pPr marL="914400" lvl="1" indent="-457200">
              <a:buFont typeface="+mj-lt"/>
              <a:buAutoNum type="alphaLcParenR"/>
            </a:pPr>
            <a:r>
              <a:rPr lang="en-US" sz="2400" dirty="0" smtClean="0">
                <a:solidFill>
                  <a:srgbClr val="000000"/>
                </a:solidFill>
                <a:latin typeface="Calibri" panose="020F0502020204030204" pitchFamily="34" charset="0"/>
              </a:rPr>
              <a:t>Aquifer tests</a:t>
            </a:r>
            <a:r>
              <a:rPr lang="en-US" sz="2400" b="0" i="0" u="none" strike="noStrike" baseline="0" dirty="0" smtClean="0">
                <a:solidFill>
                  <a:srgbClr val="000000"/>
                </a:solidFill>
                <a:latin typeface="Calibri" panose="020F0502020204030204" pitchFamily="34" charset="0"/>
              </a:rPr>
              <a:t> </a:t>
            </a:r>
          </a:p>
          <a:p>
            <a:pPr marL="342900" indent="-342900">
              <a:buAutoNum type="arabicParenR"/>
            </a:pPr>
            <a:r>
              <a:rPr lang="en-US" sz="2400" dirty="0">
                <a:solidFill>
                  <a:srgbClr val="000000"/>
                </a:solidFill>
                <a:latin typeface="Calibri" panose="020F0502020204030204" pitchFamily="34" charset="0"/>
              </a:rPr>
              <a:t>R</a:t>
            </a:r>
            <a:r>
              <a:rPr lang="en-US" sz="2400" b="0" i="0" u="none" strike="noStrike" baseline="0" dirty="0" smtClean="0">
                <a:solidFill>
                  <a:srgbClr val="000000"/>
                </a:solidFill>
                <a:latin typeface="Calibri" panose="020F0502020204030204" pitchFamily="34" charset="0"/>
              </a:rPr>
              <a:t>efining the model grid in some areas</a:t>
            </a:r>
          </a:p>
          <a:p>
            <a:pPr marL="342900" indent="-342900">
              <a:buAutoNum type="arabicParenR"/>
            </a:pPr>
            <a:r>
              <a:rPr lang="en-US" sz="2400" dirty="0">
                <a:solidFill>
                  <a:srgbClr val="000000"/>
                </a:solidFill>
                <a:latin typeface="Calibri" panose="020F0502020204030204" pitchFamily="34" charset="0"/>
              </a:rPr>
              <a:t>I</a:t>
            </a:r>
            <a:r>
              <a:rPr lang="en-US" sz="2400" b="0" i="0" u="none" strike="noStrike" baseline="0" dirty="0" smtClean="0">
                <a:solidFill>
                  <a:srgbClr val="000000"/>
                </a:solidFill>
                <a:latin typeface="Calibri" panose="020F0502020204030204" pitchFamily="34" charset="0"/>
              </a:rPr>
              <a:t>ncorporating a more detailed representation of the Fall Line area </a:t>
            </a:r>
          </a:p>
          <a:p>
            <a:pPr marL="342900" indent="-342900">
              <a:buAutoNum type="arabicParenR"/>
            </a:pPr>
            <a:r>
              <a:rPr lang="en-US" sz="2400" dirty="0">
                <a:solidFill>
                  <a:srgbClr val="000000"/>
                </a:solidFill>
                <a:latin typeface="Calibri" panose="020F0502020204030204" pitchFamily="34" charset="0"/>
              </a:rPr>
              <a:t>R</a:t>
            </a:r>
            <a:r>
              <a:rPr lang="en-US" sz="2400" b="0" i="0" u="none" strike="noStrike" baseline="0" dirty="0" smtClean="0">
                <a:solidFill>
                  <a:srgbClr val="000000"/>
                </a:solidFill>
                <a:latin typeface="Calibri" panose="020F0502020204030204" pitchFamily="34" charset="0"/>
              </a:rPr>
              <a:t>e-calibration</a:t>
            </a:r>
          </a:p>
          <a:p>
            <a:pPr marL="342900" indent="-342900">
              <a:buAutoNum type="arabicParenR"/>
            </a:pPr>
            <a:r>
              <a:rPr lang="en-US" sz="2400" dirty="0">
                <a:solidFill>
                  <a:srgbClr val="000000"/>
                </a:solidFill>
                <a:latin typeface="Calibri" panose="020F0502020204030204" pitchFamily="34" charset="0"/>
              </a:rPr>
              <a:t>A</a:t>
            </a:r>
            <a:r>
              <a:rPr lang="en-US" sz="2400" b="0" i="0" u="none" strike="noStrike" baseline="0" dirty="0" smtClean="0">
                <a:solidFill>
                  <a:srgbClr val="000000"/>
                </a:solidFill>
                <a:latin typeface="Calibri" panose="020F0502020204030204" pitchFamily="34" charset="0"/>
              </a:rPr>
              <a:t>pplying the model to a series of 6 scenarios</a:t>
            </a:r>
            <a:endParaRPr lang="en-US" sz="2400" dirty="0">
              <a:latin typeface="Calibri" panose="020F0502020204030204" pitchFamily="34" charset="0"/>
            </a:endParaRPr>
          </a:p>
        </p:txBody>
      </p:sp>
    </p:spTree>
    <p:extLst>
      <p:ext uri="{BB962C8B-B14F-4D97-AF65-F5344CB8AC3E}">
        <p14:creationId xmlns:p14="http://schemas.microsoft.com/office/powerpoint/2010/main" val="9324996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028819" y="1608933"/>
            <a:ext cx="3364309" cy="3315492"/>
          </a:xfrm>
          <a:prstGeom prst="rect">
            <a:avLst/>
          </a:prstGeom>
          <a:noFill/>
          <a:ln w="9525">
            <a:noFill/>
            <a:miter lim="800000"/>
            <a:headEnd/>
            <a:tailEnd/>
          </a:ln>
        </p:spPr>
        <p:txBody>
          <a:bodyPr/>
          <a:lstStyle>
            <a:lvl1pPr marL="342900" indent="-342900" algn="l" rtl="0" eaLnBrk="1" fontAlgn="base" hangingPunct="1">
              <a:spcBef>
                <a:spcPct val="20000"/>
              </a:spcBef>
              <a:spcAft>
                <a:spcPct val="0"/>
              </a:spcAft>
              <a:buClr>
                <a:srgbClr val="003399"/>
              </a:buClr>
              <a:buFont typeface="Arial" charset="0"/>
              <a:buChar char="•"/>
              <a:defRPr sz="2400" kern="1200">
                <a:solidFill>
                  <a:schemeClr val="tx2"/>
                </a:solidFill>
                <a:latin typeface="+mn-lt"/>
                <a:ea typeface="+mn-ea"/>
                <a:cs typeface="+mn-cs"/>
              </a:defRPr>
            </a:lvl1pPr>
            <a:lvl2pPr marL="742950" indent="-285750" algn="l" rtl="0" eaLnBrk="1" fontAlgn="base" hangingPunct="1">
              <a:spcBef>
                <a:spcPct val="20000"/>
              </a:spcBef>
              <a:spcAft>
                <a:spcPct val="0"/>
              </a:spcAft>
              <a:buClr>
                <a:srgbClr val="003399"/>
              </a:buClr>
              <a:buFont typeface="Arial" charset="0"/>
              <a:buChar char="–"/>
              <a:defRPr sz="2200" kern="1200">
                <a:solidFill>
                  <a:schemeClr val="tx2"/>
                </a:solidFill>
                <a:latin typeface="+mn-lt"/>
                <a:ea typeface="+mn-ea"/>
                <a:cs typeface="+mn-cs"/>
              </a:defRPr>
            </a:lvl2pPr>
            <a:lvl3pPr marL="1143000" indent="-228600" algn="l" rtl="0" eaLnBrk="1" fontAlgn="base" hangingPunct="1">
              <a:spcBef>
                <a:spcPct val="20000"/>
              </a:spcBef>
              <a:spcAft>
                <a:spcPct val="0"/>
              </a:spcAft>
              <a:buClr>
                <a:srgbClr val="003399"/>
              </a:buClr>
              <a:buFont typeface="Arial" charset="0"/>
              <a:buChar char="•"/>
              <a:defRPr sz="2000" kern="1200">
                <a:solidFill>
                  <a:schemeClr val="tx2"/>
                </a:solidFill>
                <a:latin typeface="+mn-lt"/>
                <a:ea typeface="+mn-ea"/>
                <a:cs typeface="+mn-cs"/>
              </a:defRPr>
            </a:lvl3pPr>
            <a:lvl4pPr marL="1600200" indent="-228600" algn="l" rtl="0" eaLnBrk="1" fontAlgn="base" hangingPunct="1">
              <a:spcBef>
                <a:spcPct val="20000"/>
              </a:spcBef>
              <a:spcAft>
                <a:spcPct val="0"/>
              </a:spcAft>
              <a:buClr>
                <a:srgbClr val="003399"/>
              </a:buClr>
              <a:buFont typeface="Arial" charset="0"/>
              <a:buChar char="–"/>
              <a:defRPr sz="1800" kern="1200">
                <a:solidFill>
                  <a:schemeClr val="tx2"/>
                </a:solidFill>
                <a:latin typeface="+mn-lt"/>
                <a:ea typeface="+mn-ea"/>
                <a:cs typeface="+mn-cs"/>
              </a:defRPr>
            </a:lvl4pPr>
            <a:lvl5pPr marL="2057400" indent="-228600" algn="l" rtl="0" eaLnBrk="1" fontAlgn="base" hangingPunct="1">
              <a:spcBef>
                <a:spcPct val="20000"/>
              </a:spcBef>
              <a:spcAft>
                <a:spcPct val="0"/>
              </a:spcAft>
              <a:buClr>
                <a:srgbClr val="003399"/>
              </a:buClr>
              <a:buFont typeface="Arial"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fontAlgn="auto">
              <a:spcBef>
                <a:spcPts val="0"/>
              </a:spcBef>
              <a:spcAft>
                <a:spcPts val="0"/>
              </a:spcAft>
              <a:buClrTx/>
              <a:buNone/>
            </a:pPr>
            <a:r>
              <a:rPr lang="en-US" dirty="0" smtClean="0">
                <a:solidFill>
                  <a:prstClr val="black"/>
                </a:solidFill>
                <a:latin typeface="Calibri"/>
                <a:cs typeface="Times New Roman" pitchFamily="18" charset="0"/>
              </a:rPr>
              <a:t>Groundwater models will be used to predict the impacts of groundwater withdrawals on aquifers, </a:t>
            </a:r>
            <a:r>
              <a:rPr lang="en-US" dirty="0" err="1" smtClean="0">
                <a:solidFill>
                  <a:prstClr val="black"/>
                </a:solidFill>
                <a:latin typeface="Calibri"/>
                <a:cs typeface="Times New Roman" pitchFamily="18" charset="0"/>
              </a:rPr>
              <a:t>streamflows</a:t>
            </a:r>
            <a:r>
              <a:rPr lang="en-US" dirty="0" smtClean="0">
                <a:solidFill>
                  <a:prstClr val="black"/>
                </a:solidFill>
                <a:latin typeface="Calibri"/>
                <a:cs typeface="Times New Roman" pitchFamily="18" charset="0"/>
              </a:rPr>
              <a:t>, and on other users of the aquifer.</a:t>
            </a:r>
            <a:endParaRPr lang="en-US" dirty="0" smtClean="0">
              <a:solidFill>
                <a:prstClr val="black"/>
              </a:solidFill>
              <a:latin typeface="Calibri"/>
            </a:endParaRPr>
          </a:p>
        </p:txBody>
      </p:sp>
      <p:sp>
        <p:nvSpPr>
          <p:cNvPr id="3" name="Rectangle 2"/>
          <p:cNvSpPr/>
          <p:nvPr/>
        </p:nvSpPr>
        <p:spPr>
          <a:xfrm>
            <a:off x="781050" y="685800"/>
            <a:ext cx="7467600" cy="954107"/>
          </a:xfrm>
          <a:prstGeom prst="rect">
            <a:avLst/>
          </a:prstGeom>
        </p:spPr>
        <p:txBody>
          <a:bodyPr wrap="square">
            <a:spAutoFit/>
          </a:bodyPr>
          <a:lstStyle/>
          <a:p>
            <a:pPr marL="225425" lvl="0" indent="-225425"/>
            <a:r>
              <a:rPr lang="en-US" sz="2800" b="1" dirty="0" smtClean="0">
                <a:solidFill>
                  <a:prstClr val="black"/>
                </a:solidFill>
                <a:latin typeface="Calibri"/>
              </a:rPr>
              <a:t>Step 2…</a:t>
            </a:r>
          </a:p>
          <a:p>
            <a:pPr marL="233363" lvl="0"/>
            <a:r>
              <a:rPr lang="en-US" sz="2800" b="1" dirty="0" smtClean="0">
                <a:solidFill>
                  <a:prstClr val="black"/>
                </a:solidFill>
                <a:latin typeface="Calibri"/>
              </a:rPr>
              <a:t>Groundwater flow models</a:t>
            </a:r>
          </a:p>
        </p:txBody>
      </p:sp>
      <p:grpSp>
        <p:nvGrpSpPr>
          <p:cNvPr id="4" name="Group 3"/>
          <p:cNvGrpSpPr/>
          <p:nvPr/>
        </p:nvGrpSpPr>
        <p:grpSpPr>
          <a:xfrm>
            <a:off x="4846320" y="1800225"/>
            <a:ext cx="3876675" cy="3924300"/>
            <a:chOff x="4667250" y="1800225"/>
            <a:chExt cx="3876675" cy="3924300"/>
          </a:xfrm>
        </p:grpSpPr>
        <p:sp>
          <p:nvSpPr>
            <p:cNvPr id="5" name="Rectangle 4"/>
            <p:cNvSpPr/>
            <p:nvPr/>
          </p:nvSpPr>
          <p:spPr>
            <a:xfrm>
              <a:off x="4667250" y="1800225"/>
              <a:ext cx="3876675" cy="3924300"/>
            </a:xfrm>
            <a:prstGeom prst="rect">
              <a:avLst/>
            </a:prstGeom>
            <a:solidFill>
              <a:schemeClr val="tx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Water Planning flowchart.png"/>
            <p:cNvPicPr>
              <a:picLocks noChangeAspect="1"/>
            </p:cNvPicPr>
            <p:nvPr/>
          </p:nvPicPr>
          <p:blipFill>
            <a:blip r:embed="rId2" cstate="print"/>
            <a:stretch>
              <a:fillRect/>
            </a:stretch>
          </p:blipFill>
          <p:spPr>
            <a:xfrm>
              <a:off x="4740212" y="1881049"/>
              <a:ext cx="3748729" cy="3760919"/>
            </a:xfrm>
            <a:prstGeom prst="rect">
              <a:avLst/>
            </a:prstGeom>
          </p:spPr>
        </p:pic>
      </p:grpSp>
    </p:spTree>
    <p:extLst>
      <p:ext uri="{BB962C8B-B14F-4D97-AF65-F5344CB8AC3E}">
        <p14:creationId xmlns:p14="http://schemas.microsoft.com/office/powerpoint/2010/main" val="16838927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028819" y="1608933"/>
            <a:ext cx="3364309" cy="2879939"/>
          </a:xfrm>
          <a:prstGeom prst="rect">
            <a:avLst/>
          </a:prstGeom>
          <a:noFill/>
          <a:ln w="9525">
            <a:noFill/>
            <a:miter lim="800000"/>
            <a:headEnd/>
            <a:tailEnd/>
          </a:ln>
        </p:spPr>
        <p:txBody>
          <a:bodyPr/>
          <a:lstStyle>
            <a:lvl1pPr marL="342900" indent="-342900" algn="l" rtl="0" eaLnBrk="1" fontAlgn="base" hangingPunct="1">
              <a:spcBef>
                <a:spcPct val="20000"/>
              </a:spcBef>
              <a:spcAft>
                <a:spcPct val="0"/>
              </a:spcAft>
              <a:buClr>
                <a:srgbClr val="003399"/>
              </a:buClr>
              <a:buFont typeface="Arial" charset="0"/>
              <a:buChar char="•"/>
              <a:defRPr sz="2400" kern="1200">
                <a:solidFill>
                  <a:schemeClr val="tx2"/>
                </a:solidFill>
                <a:latin typeface="+mn-lt"/>
                <a:ea typeface="+mn-ea"/>
                <a:cs typeface="+mn-cs"/>
              </a:defRPr>
            </a:lvl1pPr>
            <a:lvl2pPr marL="742950" indent="-285750" algn="l" rtl="0" eaLnBrk="1" fontAlgn="base" hangingPunct="1">
              <a:spcBef>
                <a:spcPct val="20000"/>
              </a:spcBef>
              <a:spcAft>
                <a:spcPct val="0"/>
              </a:spcAft>
              <a:buClr>
                <a:srgbClr val="003399"/>
              </a:buClr>
              <a:buFont typeface="Arial" charset="0"/>
              <a:buChar char="–"/>
              <a:defRPr sz="2200" kern="1200">
                <a:solidFill>
                  <a:schemeClr val="tx2"/>
                </a:solidFill>
                <a:latin typeface="+mn-lt"/>
                <a:ea typeface="+mn-ea"/>
                <a:cs typeface="+mn-cs"/>
              </a:defRPr>
            </a:lvl2pPr>
            <a:lvl3pPr marL="1143000" indent="-228600" algn="l" rtl="0" eaLnBrk="1" fontAlgn="base" hangingPunct="1">
              <a:spcBef>
                <a:spcPct val="20000"/>
              </a:spcBef>
              <a:spcAft>
                <a:spcPct val="0"/>
              </a:spcAft>
              <a:buClr>
                <a:srgbClr val="003399"/>
              </a:buClr>
              <a:buFont typeface="Arial" charset="0"/>
              <a:buChar char="•"/>
              <a:defRPr sz="2000" kern="1200">
                <a:solidFill>
                  <a:schemeClr val="tx2"/>
                </a:solidFill>
                <a:latin typeface="+mn-lt"/>
                <a:ea typeface="+mn-ea"/>
                <a:cs typeface="+mn-cs"/>
              </a:defRPr>
            </a:lvl3pPr>
            <a:lvl4pPr marL="1600200" indent="-228600" algn="l" rtl="0" eaLnBrk="1" fontAlgn="base" hangingPunct="1">
              <a:spcBef>
                <a:spcPct val="20000"/>
              </a:spcBef>
              <a:spcAft>
                <a:spcPct val="0"/>
              </a:spcAft>
              <a:buClr>
                <a:srgbClr val="003399"/>
              </a:buClr>
              <a:buFont typeface="Arial" charset="0"/>
              <a:buChar char="–"/>
              <a:defRPr sz="1800" kern="1200">
                <a:solidFill>
                  <a:schemeClr val="tx2"/>
                </a:solidFill>
                <a:latin typeface="+mn-lt"/>
                <a:ea typeface="+mn-ea"/>
                <a:cs typeface="+mn-cs"/>
              </a:defRPr>
            </a:lvl4pPr>
            <a:lvl5pPr marL="2057400" indent="-228600" algn="l" rtl="0" eaLnBrk="1" fontAlgn="base" hangingPunct="1">
              <a:spcBef>
                <a:spcPct val="20000"/>
              </a:spcBef>
              <a:spcAft>
                <a:spcPct val="0"/>
              </a:spcAft>
              <a:buClr>
                <a:srgbClr val="003399"/>
              </a:buClr>
              <a:buFont typeface="Arial"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fontAlgn="auto">
              <a:spcBef>
                <a:spcPts val="0"/>
              </a:spcBef>
              <a:spcAft>
                <a:spcPts val="0"/>
              </a:spcAft>
              <a:buClrTx/>
              <a:buNone/>
            </a:pPr>
            <a:r>
              <a:rPr lang="en-US" dirty="0" smtClean="0">
                <a:solidFill>
                  <a:schemeClr val="tx1"/>
                </a:solidFill>
                <a:latin typeface="Calibri" panose="020F0502020204030204" pitchFamily="34" charset="0"/>
              </a:rPr>
              <a:t>Water-demand forecasts will be made for agriculture, energy, industry, and public-supply at 5-10 year intervals over a 50-year planning period.</a:t>
            </a:r>
          </a:p>
        </p:txBody>
      </p:sp>
      <p:sp>
        <p:nvSpPr>
          <p:cNvPr id="3" name="Rectangle 2"/>
          <p:cNvSpPr/>
          <p:nvPr/>
        </p:nvSpPr>
        <p:spPr>
          <a:xfrm>
            <a:off x="781050" y="685800"/>
            <a:ext cx="7467600" cy="954107"/>
          </a:xfrm>
          <a:prstGeom prst="rect">
            <a:avLst/>
          </a:prstGeom>
        </p:spPr>
        <p:txBody>
          <a:bodyPr wrap="square">
            <a:spAutoFit/>
          </a:bodyPr>
          <a:lstStyle/>
          <a:p>
            <a:pPr marL="225425" indent="-225425"/>
            <a:r>
              <a:rPr lang="en-US" sz="2800" b="1" dirty="0" smtClean="0">
                <a:latin typeface="Calibri" panose="020F0502020204030204" pitchFamily="34" charset="0"/>
              </a:rPr>
              <a:t>Step 3…</a:t>
            </a:r>
          </a:p>
          <a:p>
            <a:pPr marL="233363"/>
            <a:r>
              <a:rPr lang="en-US" sz="2800" b="1" dirty="0" smtClean="0">
                <a:latin typeface="Calibri" panose="020F0502020204030204" pitchFamily="34" charset="0"/>
              </a:rPr>
              <a:t>Water-demand forecasts</a:t>
            </a:r>
          </a:p>
        </p:txBody>
      </p:sp>
      <p:grpSp>
        <p:nvGrpSpPr>
          <p:cNvPr id="4" name="Group 3"/>
          <p:cNvGrpSpPr/>
          <p:nvPr/>
        </p:nvGrpSpPr>
        <p:grpSpPr>
          <a:xfrm>
            <a:off x="4846320" y="1800225"/>
            <a:ext cx="3876675" cy="3924300"/>
            <a:chOff x="4667250" y="1800225"/>
            <a:chExt cx="3876675" cy="3924300"/>
          </a:xfrm>
        </p:grpSpPr>
        <p:sp>
          <p:nvSpPr>
            <p:cNvPr id="5" name="Rectangle 4"/>
            <p:cNvSpPr/>
            <p:nvPr/>
          </p:nvSpPr>
          <p:spPr>
            <a:xfrm>
              <a:off x="4667250" y="1800225"/>
              <a:ext cx="3876675" cy="3924300"/>
            </a:xfrm>
            <a:prstGeom prst="rect">
              <a:avLst/>
            </a:prstGeom>
            <a:solidFill>
              <a:schemeClr val="tx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Water Planning flowchart.png"/>
            <p:cNvPicPr>
              <a:picLocks noChangeAspect="1"/>
            </p:cNvPicPr>
            <p:nvPr/>
          </p:nvPicPr>
          <p:blipFill>
            <a:blip r:embed="rId2" cstate="print"/>
            <a:stretch>
              <a:fillRect/>
            </a:stretch>
          </p:blipFill>
          <p:spPr>
            <a:xfrm>
              <a:off x="4740212" y="1881049"/>
              <a:ext cx="3748729" cy="3760919"/>
            </a:xfrm>
            <a:prstGeom prst="rect">
              <a:avLst/>
            </a:prstGeom>
          </p:spPr>
        </p:pic>
      </p:grpSp>
    </p:spTree>
    <p:extLst>
      <p:ext uri="{BB962C8B-B14F-4D97-AF65-F5344CB8AC3E}">
        <p14:creationId xmlns:p14="http://schemas.microsoft.com/office/powerpoint/2010/main" val="23594512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1050" y="685800"/>
            <a:ext cx="7467600" cy="954107"/>
          </a:xfrm>
          <a:prstGeom prst="rect">
            <a:avLst/>
          </a:prstGeom>
        </p:spPr>
        <p:txBody>
          <a:bodyPr wrap="square">
            <a:spAutoFit/>
          </a:bodyPr>
          <a:lstStyle/>
          <a:p>
            <a:pPr marL="225425" indent="-225425"/>
            <a:r>
              <a:rPr lang="en-US" sz="2800" b="1" dirty="0" smtClean="0">
                <a:latin typeface="Calibri" panose="020F0502020204030204" pitchFamily="34" charset="0"/>
              </a:rPr>
              <a:t>Step 4…</a:t>
            </a:r>
          </a:p>
          <a:p>
            <a:pPr marL="233363"/>
            <a:r>
              <a:rPr lang="en-US" sz="2800" b="1" dirty="0" smtClean="0">
                <a:latin typeface="Calibri" panose="020F0502020204030204" pitchFamily="34" charset="0"/>
              </a:rPr>
              <a:t>Regional (</a:t>
            </a:r>
            <a:r>
              <a:rPr lang="en-US" sz="2800" b="1" dirty="0" err="1" smtClean="0">
                <a:latin typeface="Calibri" panose="020F0502020204030204" pitchFamily="34" charset="0"/>
              </a:rPr>
              <a:t>basinwide</a:t>
            </a:r>
            <a:r>
              <a:rPr lang="en-US" sz="2800" b="1" dirty="0" smtClean="0">
                <a:latin typeface="Calibri" panose="020F0502020204030204" pitchFamily="34" charset="0"/>
              </a:rPr>
              <a:t>) water plans</a:t>
            </a:r>
          </a:p>
        </p:txBody>
      </p:sp>
      <p:grpSp>
        <p:nvGrpSpPr>
          <p:cNvPr id="3" name="Group 2"/>
          <p:cNvGrpSpPr/>
          <p:nvPr/>
        </p:nvGrpSpPr>
        <p:grpSpPr>
          <a:xfrm>
            <a:off x="4846320" y="1800225"/>
            <a:ext cx="3876675" cy="3924300"/>
            <a:chOff x="4667250" y="1800225"/>
            <a:chExt cx="3876675" cy="3924300"/>
          </a:xfrm>
        </p:grpSpPr>
        <p:sp>
          <p:nvSpPr>
            <p:cNvPr id="4" name="Rectangle 3"/>
            <p:cNvSpPr/>
            <p:nvPr/>
          </p:nvSpPr>
          <p:spPr>
            <a:xfrm>
              <a:off x="4667250" y="1800225"/>
              <a:ext cx="3876675" cy="3924300"/>
            </a:xfrm>
            <a:prstGeom prst="rect">
              <a:avLst/>
            </a:prstGeom>
            <a:solidFill>
              <a:schemeClr val="tx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ater Planning flowchart.png"/>
            <p:cNvPicPr>
              <a:picLocks noChangeAspect="1"/>
            </p:cNvPicPr>
            <p:nvPr/>
          </p:nvPicPr>
          <p:blipFill>
            <a:blip r:embed="rId2" cstate="print"/>
            <a:stretch>
              <a:fillRect/>
            </a:stretch>
          </p:blipFill>
          <p:spPr>
            <a:xfrm>
              <a:off x="4740212" y="1881049"/>
              <a:ext cx="3748729" cy="3760919"/>
            </a:xfrm>
            <a:prstGeom prst="rect">
              <a:avLst/>
            </a:prstGeom>
          </p:spPr>
        </p:pic>
      </p:grpSp>
      <p:sp>
        <p:nvSpPr>
          <p:cNvPr id="6" name="Rectangle 5"/>
          <p:cNvSpPr/>
          <p:nvPr/>
        </p:nvSpPr>
        <p:spPr>
          <a:xfrm>
            <a:off x="1028700" y="1629975"/>
            <a:ext cx="3571875" cy="2846933"/>
          </a:xfrm>
          <a:prstGeom prst="rect">
            <a:avLst/>
          </a:prstGeom>
        </p:spPr>
        <p:txBody>
          <a:bodyPr wrap="square">
            <a:spAutoFit/>
          </a:bodyPr>
          <a:lstStyle/>
          <a:p>
            <a:r>
              <a:rPr lang="en-US" sz="2400" dirty="0" smtClean="0">
                <a:latin typeface="Calibri" panose="020F0502020204030204" pitchFamily="34" charset="0"/>
              </a:rPr>
              <a:t>Using the models and forecasts, and with oversight from State agencies, stakeholders will begin the process of developing regional water plans for each basin. </a:t>
            </a:r>
          </a:p>
          <a:p>
            <a:endParaRPr lang="en-US" sz="1100" dirty="0" smtClean="0">
              <a:latin typeface="Calibri" panose="020F0502020204030204" pitchFamily="34" charset="0"/>
            </a:endParaRPr>
          </a:p>
        </p:txBody>
      </p:sp>
      <p:sp>
        <p:nvSpPr>
          <p:cNvPr id="7" name="TextBox 6"/>
          <p:cNvSpPr txBox="1"/>
          <p:nvPr/>
        </p:nvSpPr>
        <p:spPr>
          <a:xfrm>
            <a:off x="284480" y="4453682"/>
            <a:ext cx="4506856" cy="2262158"/>
          </a:xfrm>
          <a:prstGeom prst="rect">
            <a:avLst/>
          </a:prstGeom>
          <a:noFill/>
        </p:spPr>
        <p:txBody>
          <a:bodyPr wrap="square" rtlCol="0">
            <a:spAutoFit/>
          </a:bodyPr>
          <a:lstStyle/>
          <a:p>
            <a:pPr marL="344488" lvl="0" indent="-225425" eaLnBrk="0" fontAlgn="base" hangingPunct="0">
              <a:spcBef>
                <a:spcPct val="0"/>
              </a:spcBef>
              <a:spcAft>
                <a:spcPts val="600"/>
              </a:spcAft>
              <a:buFont typeface="Arial" pitchFamily="34" charset="0"/>
              <a:buChar char="•"/>
            </a:pPr>
            <a:r>
              <a:rPr lang="en-US" dirty="0" smtClean="0">
                <a:latin typeface="Calibri" panose="020F0502020204030204" pitchFamily="34" charset="0"/>
                <a:ea typeface="Times New Roman" pitchFamily="18" charset="0"/>
              </a:rPr>
              <a:t>An analysis to determine if any water deficits will occur</a:t>
            </a:r>
          </a:p>
          <a:p>
            <a:pPr marL="344488" lvl="0" indent="-225425" eaLnBrk="0" fontAlgn="base" hangingPunct="0">
              <a:spcBef>
                <a:spcPct val="0"/>
              </a:spcBef>
              <a:spcAft>
                <a:spcPts val="600"/>
              </a:spcAft>
              <a:buFont typeface="Arial" pitchFamily="34" charset="0"/>
              <a:buChar char="•"/>
            </a:pPr>
            <a:r>
              <a:rPr lang="en-US" dirty="0" smtClean="0">
                <a:latin typeface="Calibri" panose="020F0502020204030204" pitchFamily="34" charset="0"/>
                <a:ea typeface="Times New Roman" pitchFamily="18" charset="0"/>
              </a:rPr>
              <a:t>Management strategies to meet the future demands</a:t>
            </a:r>
          </a:p>
          <a:p>
            <a:pPr marL="344488" lvl="0" indent="-225425" eaLnBrk="0" fontAlgn="base" hangingPunct="0">
              <a:spcBef>
                <a:spcPct val="0"/>
              </a:spcBef>
              <a:spcAft>
                <a:spcPts val="600"/>
              </a:spcAft>
              <a:buFont typeface="Arial" pitchFamily="34" charset="0"/>
              <a:buChar char="•"/>
            </a:pPr>
            <a:r>
              <a:rPr lang="en-US" dirty="0" smtClean="0">
                <a:latin typeface="Calibri" panose="020F0502020204030204" pitchFamily="34" charset="0"/>
                <a:ea typeface="Times New Roman" pitchFamily="18" charset="0"/>
              </a:rPr>
              <a:t>Water conservation and drought management recommendations</a:t>
            </a:r>
            <a:endParaRPr lang="en-US" sz="2000" dirty="0" smtClean="0">
              <a:latin typeface="Calibri" panose="020F0502020204030204" pitchFamily="34" charset="0"/>
            </a:endParaRPr>
          </a:p>
          <a:p>
            <a:endParaRPr lang="en-US" dirty="0"/>
          </a:p>
        </p:txBody>
      </p:sp>
    </p:spTree>
    <p:extLst>
      <p:ext uri="{BB962C8B-B14F-4D97-AF65-F5344CB8AC3E}">
        <p14:creationId xmlns:p14="http://schemas.microsoft.com/office/powerpoint/2010/main" val="36232115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46320" y="1800225"/>
            <a:ext cx="3876675" cy="3924300"/>
            <a:chOff x="4667250" y="1800225"/>
            <a:chExt cx="3876675" cy="3924300"/>
          </a:xfrm>
        </p:grpSpPr>
        <p:sp>
          <p:nvSpPr>
            <p:cNvPr id="3" name="Rectangle 2"/>
            <p:cNvSpPr/>
            <p:nvPr/>
          </p:nvSpPr>
          <p:spPr>
            <a:xfrm>
              <a:off x="4667250" y="1800225"/>
              <a:ext cx="3876675" cy="3924300"/>
            </a:xfrm>
            <a:prstGeom prst="rect">
              <a:avLst/>
            </a:prstGeom>
            <a:solidFill>
              <a:schemeClr val="tx1"/>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ater Planning flowchart.png"/>
            <p:cNvPicPr>
              <a:picLocks noChangeAspect="1"/>
            </p:cNvPicPr>
            <p:nvPr/>
          </p:nvPicPr>
          <p:blipFill>
            <a:blip r:embed="rId2" cstate="print"/>
            <a:stretch>
              <a:fillRect/>
            </a:stretch>
          </p:blipFill>
          <p:spPr>
            <a:xfrm>
              <a:off x="4740212" y="1881049"/>
              <a:ext cx="3748729" cy="3760919"/>
            </a:xfrm>
            <a:prstGeom prst="rect">
              <a:avLst/>
            </a:prstGeom>
          </p:spPr>
        </p:pic>
      </p:grpSp>
      <p:sp>
        <p:nvSpPr>
          <p:cNvPr id="5" name="Rectangle 4"/>
          <p:cNvSpPr/>
          <p:nvPr/>
        </p:nvSpPr>
        <p:spPr>
          <a:xfrm>
            <a:off x="781050" y="685800"/>
            <a:ext cx="7467600" cy="954107"/>
          </a:xfrm>
          <a:prstGeom prst="rect">
            <a:avLst/>
          </a:prstGeom>
        </p:spPr>
        <p:txBody>
          <a:bodyPr wrap="square">
            <a:spAutoFit/>
          </a:bodyPr>
          <a:lstStyle/>
          <a:p>
            <a:pPr marL="225425" indent="-225425"/>
            <a:r>
              <a:rPr lang="en-US" sz="2800" b="1" dirty="0" smtClean="0">
                <a:latin typeface="Calibri" panose="020F0502020204030204" pitchFamily="34" charset="0"/>
              </a:rPr>
              <a:t>Step 5…</a:t>
            </a:r>
          </a:p>
          <a:p>
            <a:pPr marL="233363"/>
            <a:r>
              <a:rPr lang="en-US" sz="2800" b="1" dirty="0" smtClean="0">
                <a:latin typeface="Calibri" panose="020F0502020204030204" pitchFamily="34" charset="0"/>
              </a:rPr>
              <a:t>State water plan</a:t>
            </a:r>
          </a:p>
        </p:txBody>
      </p:sp>
      <p:sp>
        <p:nvSpPr>
          <p:cNvPr id="6" name="Rectangle 5"/>
          <p:cNvSpPr/>
          <p:nvPr/>
        </p:nvSpPr>
        <p:spPr>
          <a:xfrm>
            <a:off x="1028700" y="1629975"/>
            <a:ext cx="3886200" cy="4124206"/>
          </a:xfrm>
          <a:prstGeom prst="rect">
            <a:avLst/>
          </a:prstGeom>
        </p:spPr>
        <p:txBody>
          <a:bodyPr wrap="square">
            <a:spAutoFit/>
          </a:bodyPr>
          <a:lstStyle/>
          <a:p>
            <a:pPr lvl="0"/>
            <a:r>
              <a:rPr lang="en-US" sz="2400" dirty="0" smtClean="0">
                <a:latin typeface="Calibri" panose="020F0502020204030204" pitchFamily="34" charset="0"/>
              </a:rPr>
              <a:t>Upon completion of the regional water plans, the State water plan will be updated by DNR. </a:t>
            </a:r>
          </a:p>
          <a:p>
            <a:endParaRPr lang="en-US" sz="1100" dirty="0" smtClean="0">
              <a:latin typeface="Calibri" panose="020F0502020204030204" pitchFamily="34" charset="0"/>
            </a:endParaRPr>
          </a:p>
          <a:p>
            <a:pPr marL="285750" lvl="0" indent="-228600">
              <a:spcAft>
                <a:spcPts val="600"/>
              </a:spcAft>
              <a:buFont typeface="Arial" pitchFamily="34" charset="0"/>
              <a:buChar char="•"/>
            </a:pPr>
            <a:r>
              <a:rPr lang="en-US" sz="2000" dirty="0" smtClean="0">
                <a:latin typeface="Calibri" panose="020F0502020204030204" pitchFamily="34" charset="0"/>
              </a:rPr>
              <a:t>Assess the overall condition of water resources in the State </a:t>
            </a:r>
          </a:p>
          <a:p>
            <a:pPr marL="285750" lvl="0" indent="-228600">
              <a:spcAft>
                <a:spcPts val="600"/>
              </a:spcAft>
              <a:buFont typeface="Arial" pitchFamily="34" charset="0"/>
              <a:buChar char="•"/>
            </a:pPr>
            <a:r>
              <a:rPr lang="en-US" sz="2000" dirty="0" smtClean="0">
                <a:latin typeface="Calibri" panose="020F0502020204030204" pitchFamily="34" charset="0"/>
              </a:rPr>
              <a:t>Evaluate statewide trends in water use and availability</a:t>
            </a:r>
          </a:p>
          <a:p>
            <a:pPr marL="285750" lvl="0" indent="-228600">
              <a:spcAft>
                <a:spcPts val="600"/>
              </a:spcAft>
              <a:buFont typeface="Arial" pitchFamily="34" charset="0"/>
              <a:buChar char="•"/>
            </a:pPr>
            <a:r>
              <a:rPr lang="en-US" sz="2000" dirty="0" smtClean="0">
                <a:latin typeface="Calibri" panose="020F0502020204030204" pitchFamily="34" charset="0"/>
              </a:rPr>
              <a:t>Offer water-resource policy and program recommendations</a:t>
            </a:r>
          </a:p>
          <a:p>
            <a:pPr marL="285750" lvl="0" indent="-228600">
              <a:spcAft>
                <a:spcPts val="600"/>
              </a:spcAft>
              <a:buFont typeface="Arial" pitchFamily="34" charset="0"/>
              <a:buChar char="•"/>
            </a:pPr>
            <a:r>
              <a:rPr lang="en-US" sz="2000" dirty="0" smtClean="0">
                <a:latin typeface="Calibri" panose="020F0502020204030204" pitchFamily="34" charset="0"/>
              </a:rPr>
              <a:t>Introduce innovative practices</a:t>
            </a:r>
            <a:endParaRPr lang="en-US" sz="2400" dirty="0" smtClean="0">
              <a:latin typeface="Calibri" panose="020F0502020204030204" pitchFamily="34" charset="0"/>
            </a:endParaRPr>
          </a:p>
        </p:txBody>
      </p:sp>
    </p:spTree>
    <p:extLst>
      <p:ext uri="{BB962C8B-B14F-4D97-AF65-F5344CB8AC3E}">
        <p14:creationId xmlns:p14="http://schemas.microsoft.com/office/powerpoint/2010/main" val="2876913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_aquifers_sketch v5.png"/>
          <p:cNvPicPr>
            <a:picLocks noChangeAspect="1"/>
          </p:cNvPicPr>
          <p:nvPr/>
        </p:nvPicPr>
        <p:blipFill>
          <a:blip r:embed="rId2" cstate="print"/>
          <a:stretch>
            <a:fillRect/>
          </a:stretch>
        </p:blipFill>
        <p:spPr>
          <a:xfrm>
            <a:off x="1371600" y="1600200"/>
            <a:ext cx="6412462" cy="4413139"/>
          </a:xfrm>
          <a:prstGeom prst="rect">
            <a:avLst/>
          </a:prstGeom>
        </p:spPr>
      </p:pic>
      <p:sp>
        <p:nvSpPr>
          <p:cNvPr id="3" name="TextBox 2"/>
          <p:cNvSpPr txBox="1"/>
          <p:nvPr/>
        </p:nvSpPr>
        <p:spPr>
          <a:xfrm>
            <a:off x="1981200" y="4191000"/>
            <a:ext cx="1221040" cy="400110"/>
          </a:xfrm>
          <a:prstGeom prst="rect">
            <a:avLst/>
          </a:prstGeom>
          <a:noFill/>
        </p:spPr>
        <p:txBody>
          <a:bodyPr wrap="none" rtlCol="0">
            <a:spAutoFit/>
          </a:bodyPr>
          <a:lstStyle/>
          <a:p>
            <a:r>
              <a:rPr lang="en-US" sz="2000" b="1" dirty="0" smtClean="0"/>
              <a:t>Piedmont</a:t>
            </a:r>
            <a:endParaRPr lang="en-US" sz="2000" b="1" dirty="0"/>
          </a:p>
        </p:txBody>
      </p:sp>
      <p:sp>
        <p:nvSpPr>
          <p:cNvPr id="4" name="TextBox 3"/>
          <p:cNvSpPr txBox="1"/>
          <p:nvPr/>
        </p:nvSpPr>
        <p:spPr>
          <a:xfrm>
            <a:off x="4800600" y="4724400"/>
            <a:ext cx="1543436" cy="400110"/>
          </a:xfrm>
          <a:prstGeom prst="rect">
            <a:avLst/>
          </a:prstGeom>
          <a:noFill/>
        </p:spPr>
        <p:txBody>
          <a:bodyPr wrap="none" rtlCol="0">
            <a:spAutoFit/>
          </a:bodyPr>
          <a:lstStyle/>
          <a:p>
            <a:r>
              <a:rPr lang="en-US" sz="2000" b="1" dirty="0" smtClean="0"/>
              <a:t>Coastal Plain</a:t>
            </a:r>
            <a:endParaRPr lang="en-US" sz="2000" b="1" dirty="0"/>
          </a:p>
        </p:txBody>
      </p:sp>
      <p:cxnSp>
        <p:nvCxnSpPr>
          <p:cNvPr id="5" name="Straight Arrow Connector 4"/>
          <p:cNvCxnSpPr/>
          <p:nvPr/>
        </p:nvCxnSpPr>
        <p:spPr>
          <a:xfrm rot="5400000">
            <a:off x="6211094" y="5185573"/>
            <a:ext cx="1447006" cy="794"/>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6200000">
            <a:off x="6587253" y="5071347"/>
            <a:ext cx="910827" cy="369332"/>
          </a:xfrm>
          <a:prstGeom prst="rect">
            <a:avLst/>
          </a:prstGeom>
          <a:noFill/>
        </p:spPr>
        <p:txBody>
          <a:bodyPr wrap="none" rtlCol="0">
            <a:spAutoFit/>
          </a:bodyPr>
          <a:lstStyle/>
          <a:p>
            <a:r>
              <a:rPr lang="en-US" b="1" dirty="0" smtClean="0"/>
              <a:t>3,800 ft</a:t>
            </a:r>
            <a:endParaRPr lang="en-US" b="1" dirty="0"/>
          </a:p>
        </p:txBody>
      </p:sp>
      <p:grpSp>
        <p:nvGrpSpPr>
          <p:cNvPr id="7" name="Group 6"/>
          <p:cNvGrpSpPr/>
          <p:nvPr/>
        </p:nvGrpSpPr>
        <p:grpSpPr>
          <a:xfrm>
            <a:off x="2286000" y="381000"/>
            <a:ext cx="3962400" cy="3073400"/>
            <a:chOff x="2743200" y="228600"/>
            <a:chExt cx="3962400" cy="3073400"/>
          </a:xfrm>
          <a:effectLst>
            <a:outerShdw blurRad="50800" dist="38100" dir="2700000" algn="tl" rotWithShape="0">
              <a:prstClr val="black">
                <a:alpha val="40000"/>
              </a:prstClr>
            </a:outerShdw>
          </a:effectLst>
        </p:grpSpPr>
        <p:pic>
          <p:nvPicPr>
            <p:cNvPr id="8" name="Picture 2" descr="E:\MyFiles\Vang\Basemap.jpg"/>
            <p:cNvPicPr>
              <a:picLocks noChangeAspect="1" noChangeArrowheads="1"/>
            </p:cNvPicPr>
            <p:nvPr/>
          </p:nvPicPr>
          <p:blipFill>
            <a:blip r:embed="rId3" cstate="print">
              <a:clrChange>
                <a:clrFrom>
                  <a:srgbClr val="ACD497"/>
                </a:clrFrom>
                <a:clrTo>
                  <a:srgbClr val="ACD497">
                    <a:alpha val="0"/>
                  </a:srgbClr>
                </a:clrTo>
              </a:clrChange>
            </a:blip>
            <a:srcRect/>
            <a:stretch>
              <a:fillRect/>
            </a:stretch>
          </p:blipFill>
          <p:spPr bwMode="auto">
            <a:xfrm>
              <a:off x="2743200" y="228600"/>
              <a:ext cx="3962400" cy="3073400"/>
            </a:xfrm>
            <a:prstGeom prst="rect">
              <a:avLst/>
            </a:prstGeom>
            <a:noFill/>
          </p:spPr>
        </p:pic>
        <p:sp>
          <p:nvSpPr>
            <p:cNvPr id="9" name="Text Box 3"/>
            <p:cNvSpPr txBox="1">
              <a:spLocks noChangeArrowheads="1"/>
            </p:cNvSpPr>
            <p:nvPr/>
          </p:nvSpPr>
          <p:spPr bwMode="auto">
            <a:xfrm>
              <a:off x="3743325" y="590550"/>
              <a:ext cx="1109663" cy="336550"/>
            </a:xfrm>
            <a:prstGeom prst="rect">
              <a:avLst/>
            </a:prstGeom>
            <a:noFill/>
            <a:ln w="9525">
              <a:noFill/>
              <a:miter lim="800000"/>
              <a:headEnd/>
              <a:tailEnd/>
            </a:ln>
            <a:effectLst/>
          </p:spPr>
          <p:txBody>
            <a:bodyPr wrap="none">
              <a:spAutoFit/>
            </a:bodyPr>
            <a:lstStyle/>
            <a:p>
              <a:r>
                <a:rPr lang="en-US" sz="1600" b="1" dirty="0">
                  <a:latin typeface="Arial" charset="0"/>
                </a:rPr>
                <a:t>Piedmont</a:t>
              </a:r>
            </a:p>
          </p:txBody>
        </p:sp>
        <p:sp>
          <p:nvSpPr>
            <p:cNvPr id="10" name="Text Box 4"/>
            <p:cNvSpPr txBox="1">
              <a:spLocks noChangeArrowheads="1"/>
            </p:cNvSpPr>
            <p:nvPr/>
          </p:nvSpPr>
          <p:spPr bwMode="auto">
            <a:xfrm>
              <a:off x="4924425" y="1295400"/>
              <a:ext cx="917575" cy="581025"/>
            </a:xfrm>
            <a:prstGeom prst="rect">
              <a:avLst/>
            </a:prstGeom>
            <a:noFill/>
            <a:ln w="9525">
              <a:noFill/>
              <a:miter lim="800000"/>
              <a:headEnd/>
              <a:tailEnd/>
            </a:ln>
            <a:effectLst/>
          </p:spPr>
          <p:txBody>
            <a:bodyPr wrap="none">
              <a:spAutoFit/>
            </a:bodyPr>
            <a:lstStyle/>
            <a:p>
              <a:pPr algn="ctr"/>
              <a:r>
                <a:rPr lang="en-US" sz="1600" b="1">
                  <a:latin typeface="Arial" charset="0"/>
                </a:rPr>
                <a:t>Coastal</a:t>
              </a:r>
            </a:p>
            <a:p>
              <a:pPr algn="ctr"/>
              <a:r>
                <a:rPr lang="en-US" sz="1600" b="1">
                  <a:latin typeface="Arial" charset="0"/>
                </a:rPr>
                <a:t>Plain</a:t>
              </a:r>
            </a:p>
          </p:txBody>
        </p:sp>
        <p:sp>
          <p:nvSpPr>
            <p:cNvPr id="11" name="Text Box 5"/>
            <p:cNvSpPr txBox="1">
              <a:spLocks noChangeArrowheads="1"/>
            </p:cNvSpPr>
            <p:nvPr/>
          </p:nvSpPr>
          <p:spPr bwMode="auto">
            <a:xfrm rot="-1280685">
              <a:off x="4191000" y="1447800"/>
              <a:ext cx="574675" cy="274638"/>
            </a:xfrm>
            <a:prstGeom prst="rect">
              <a:avLst/>
            </a:prstGeom>
            <a:noFill/>
            <a:ln w="9525">
              <a:noFill/>
              <a:miter lim="800000"/>
              <a:headEnd/>
              <a:tailEnd/>
            </a:ln>
            <a:effectLst/>
          </p:spPr>
          <p:txBody>
            <a:bodyPr wrap="none">
              <a:spAutoFit/>
            </a:bodyPr>
            <a:lstStyle/>
            <a:p>
              <a:r>
                <a:rPr lang="en-US" sz="1200" b="1">
                  <a:latin typeface="Arial" charset="0"/>
                </a:rPr>
                <a:t>FALL</a:t>
              </a:r>
            </a:p>
          </p:txBody>
        </p:sp>
        <p:sp>
          <p:nvSpPr>
            <p:cNvPr id="12" name="Text Box 6"/>
            <p:cNvSpPr txBox="1">
              <a:spLocks noChangeArrowheads="1"/>
            </p:cNvSpPr>
            <p:nvPr/>
          </p:nvSpPr>
          <p:spPr bwMode="auto">
            <a:xfrm rot="-2448176">
              <a:off x="4876800" y="990600"/>
              <a:ext cx="531813" cy="274638"/>
            </a:xfrm>
            <a:prstGeom prst="rect">
              <a:avLst/>
            </a:prstGeom>
            <a:noFill/>
            <a:ln w="9525">
              <a:noFill/>
              <a:miter lim="800000"/>
              <a:headEnd/>
              <a:tailEnd/>
            </a:ln>
            <a:effectLst/>
          </p:spPr>
          <p:txBody>
            <a:bodyPr wrap="none">
              <a:spAutoFit/>
            </a:bodyPr>
            <a:lstStyle/>
            <a:p>
              <a:r>
                <a:rPr lang="en-US" sz="1200" b="1">
                  <a:latin typeface="Arial" charset="0"/>
                </a:rPr>
                <a:t>LINE</a:t>
              </a:r>
            </a:p>
          </p:txBody>
        </p:sp>
        <p:sp>
          <p:nvSpPr>
            <p:cNvPr id="13" name="Oval 12"/>
            <p:cNvSpPr>
              <a:spLocks noChangeArrowheads="1"/>
            </p:cNvSpPr>
            <p:nvPr/>
          </p:nvSpPr>
          <p:spPr bwMode="auto">
            <a:xfrm>
              <a:off x="3595688" y="609600"/>
              <a:ext cx="114300" cy="114300"/>
            </a:xfrm>
            <a:prstGeom prst="ellipse">
              <a:avLst/>
            </a:prstGeom>
            <a:solidFill>
              <a:srgbClr val="FF3300"/>
            </a:solidFill>
            <a:ln w="9525">
              <a:solidFill>
                <a:srgbClr val="FF3300"/>
              </a:solidFill>
              <a:round/>
              <a:headEnd/>
              <a:tailEnd/>
            </a:ln>
            <a:effectLst/>
          </p:spPr>
          <p:txBody>
            <a:bodyPr wrap="none" anchor="ctr"/>
            <a:lstStyle/>
            <a:p>
              <a:endParaRPr lang="en-US"/>
            </a:p>
          </p:txBody>
        </p:sp>
        <p:sp>
          <p:nvSpPr>
            <p:cNvPr id="14" name="Line 12"/>
            <p:cNvSpPr>
              <a:spLocks noChangeShapeType="1"/>
            </p:cNvSpPr>
            <p:nvPr/>
          </p:nvSpPr>
          <p:spPr bwMode="auto">
            <a:xfrm>
              <a:off x="3505200" y="381000"/>
              <a:ext cx="1371600" cy="2819400"/>
            </a:xfrm>
            <a:prstGeom prst="line">
              <a:avLst/>
            </a:prstGeom>
            <a:noFill/>
            <a:ln w="28575">
              <a:solidFill>
                <a:srgbClr val="FF3300"/>
              </a:solidFill>
              <a:prstDash val="dash"/>
              <a:round/>
              <a:headEnd/>
              <a:tailEnd/>
            </a:ln>
            <a:effectLst/>
          </p:spPr>
          <p:txBody>
            <a:bodyPr/>
            <a:lstStyle/>
            <a:p>
              <a:endParaRPr lang="en-US" baseline="-25000" dirty="0"/>
            </a:p>
          </p:txBody>
        </p:sp>
        <p:sp>
          <p:nvSpPr>
            <p:cNvPr id="15" name="Oval 14"/>
            <p:cNvSpPr>
              <a:spLocks noChangeArrowheads="1"/>
            </p:cNvSpPr>
            <p:nvPr/>
          </p:nvSpPr>
          <p:spPr bwMode="auto">
            <a:xfrm>
              <a:off x="4114800" y="1752600"/>
              <a:ext cx="114300" cy="114300"/>
            </a:xfrm>
            <a:prstGeom prst="ellipse">
              <a:avLst/>
            </a:prstGeom>
            <a:solidFill>
              <a:srgbClr val="FF3300"/>
            </a:solidFill>
            <a:ln w="9525">
              <a:solidFill>
                <a:srgbClr val="FF3300"/>
              </a:solidFill>
              <a:round/>
              <a:headEnd/>
              <a:tailEnd/>
            </a:ln>
            <a:effectLst/>
          </p:spPr>
          <p:txBody>
            <a:bodyPr wrap="none" anchor="ctr"/>
            <a:lstStyle/>
            <a:p>
              <a:endParaRPr lang="en-US"/>
            </a:p>
          </p:txBody>
        </p:sp>
        <p:sp>
          <p:nvSpPr>
            <p:cNvPr id="16" name="Oval 15"/>
            <p:cNvSpPr>
              <a:spLocks noChangeArrowheads="1"/>
            </p:cNvSpPr>
            <p:nvPr/>
          </p:nvSpPr>
          <p:spPr bwMode="auto">
            <a:xfrm>
              <a:off x="4800600" y="3048000"/>
              <a:ext cx="114300" cy="114300"/>
            </a:xfrm>
            <a:prstGeom prst="ellipse">
              <a:avLst/>
            </a:prstGeom>
            <a:solidFill>
              <a:srgbClr val="FF3300"/>
            </a:solidFill>
            <a:ln w="9525">
              <a:solidFill>
                <a:srgbClr val="FF3300"/>
              </a:solidFill>
              <a:round/>
              <a:headEnd/>
              <a:tailEnd/>
            </a:ln>
            <a:effectLst/>
          </p:spPr>
          <p:txBody>
            <a:bodyPr wrap="none" anchor="ctr"/>
            <a:lstStyle/>
            <a:p>
              <a:endParaRPr lang="en-US"/>
            </a:p>
          </p:txBody>
        </p:sp>
      </p:grpSp>
    </p:spTree>
    <p:extLst>
      <p:ext uri="{BB962C8B-B14F-4D97-AF65-F5344CB8AC3E}">
        <p14:creationId xmlns:p14="http://schemas.microsoft.com/office/powerpoint/2010/main" val="1337848778"/>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3203</TotalTime>
  <Words>1283</Words>
  <Application>Microsoft Office PowerPoint</Application>
  <PresentationFormat>On-screen Show (4:3)</PresentationFormat>
  <Paragraphs>213</Paragraphs>
  <Slides>43</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Times New Roman</vt:lpstr>
      <vt:lpstr>Tw Cen MT</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Gellici</dc:creator>
  <cp:lastModifiedBy>Alex Pellett</cp:lastModifiedBy>
  <cp:revision>64</cp:revision>
  <cp:lastPrinted>2016-06-17T14:16:39Z</cp:lastPrinted>
  <dcterms:created xsi:type="dcterms:W3CDTF">2016-06-15T19:39:47Z</dcterms:created>
  <dcterms:modified xsi:type="dcterms:W3CDTF">2016-06-18T18:00:51Z</dcterms:modified>
</cp:coreProperties>
</file>