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73" r:id="rId8"/>
    <p:sldId id="267" r:id="rId9"/>
    <p:sldId id="274" r:id="rId10"/>
    <p:sldId id="272" r:id="rId11"/>
    <p:sldId id="269" r:id="rId12"/>
    <p:sldId id="260" r:id="rId13"/>
    <p:sldId id="266" r:id="rId14"/>
    <p:sldId id="270" r:id="rId15"/>
    <p:sldId id="265" r:id="rId16"/>
    <p:sldId id="262" r:id="rId17"/>
    <p:sldId id="271" r:id="rId18"/>
    <p:sldId id="27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36" y="20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402F-080A-46CF-A030-36C6C97B2C92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FD9D-7CDA-43E0-AC2D-D248A69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747" y="532940"/>
            <a:ext cx="11211696" cy="57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i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Yield and Minimum Instream Flow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SWAM Update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from here?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update on the modelling process. Where are we and where are we going?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law look in light of model results?</a:t>
            </a:r>
            <a:r>
              <a:rPr lang="en-US" b="1" i="1" u="sng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“…effectively disseminate as much information to the public and our membership as we can, as it is developed, about the Edisto.” Ted Rogers</a:t>
            </a:r>
          </a:p>
        </p:txBody>
      </p:sp>
    </p:spTree>
    <p:extLst>
      <p:ext uri="{BB962C8B-B14F-4D97-AF65-F5344CB8AC3E}">
        <p14:creationId xmlns:p14="http://schemas.microsoft.com/office/powerpoint/2010/main" val="346962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4615" y="0"/>
            <a:ext cx="8736777" cy="6858000"/>
            <a:chOff x="1614615" y="0"/>
            <a:chExt cx="873677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615" y="0"/>
              <a:ext cx="8736777" cy="685800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9333470" y="4753069"/>
              <a:ext cx="0" cy="1202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41949" y="742384"/>
              <a:ext cx="416459" cy="307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4471" y="742384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4471" y="2824680"/>
              <a:ext cx="90535" cy="310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2484" y="3939931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47784" y="3319849"/>
              <a:ext cx="328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80% mean = regulatory safe yield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6620" y="4654376"/>
              <a:ext cx="393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20% mean = minimum instream flow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34193" y="3319849"/>
              <a:ext cx="0" cy="2636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47784" y="4654376"/>
              <a:ext cx="6895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47784" y="3319849"/>
              <a:ext cx="3192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028" y="2906409"/>
            <a:ext cx="191288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Charleston CPW is permitted to withdraw 440 </a:t>
            </a:r>
            <a:r>
              <a:rPr lang="en-US" dirty="0" err="1" smtClean="0"/>
              <a:t>cfs</a:t>
            </a:r>
            <a:r>
              <a:rPr lang="en-US" dirty="0" smtClean="0"/>
              <a:t>. (typical withdrawal is much less)</a:t>
            </a:r>
          </a:p>
          <a:p>
            <a:endParaRPr lang="en-US" dirty="0"/>
          </a:p>
          <a:p>
            <a:r>
              <a:rPr lang="en-US" dirty="0" smtClean="0"/>
              <a:t>Current total permitted volume is 750 </a:t>
            </a:r>
            <a:r>
              <a:rPr lang="en-US" dirty="0" err="1" smtClean="0"/>
              <a:t>cfs</a:t>
            </a:r>
            <a:r>
              <a:rPr lang="en-US" dirty="0" smtClean="0"/>
              <a:t> (not all consumptive)</a:t>
            </a:r>
          </a:p>
          <a:p>
            <a:endParaRPr lang="en-US" dirty="0" smtClean="0"/>
          </a:p>
          <a:p>
            <a:r>
              <a:rPr lang="en-US" dirty="0" smtClean="0"/>
              <a:t>Source: DHEC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0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-9525"/>
            <a:ext cx="88011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Edisto SWAM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Baseline model has not yet been provided. </a:t>
            </a:r>
          </a:p>
          <a:p>
            <a:r>
              <a:rPr lang="en-US" dirty="0" smtClean="0"/>
              <a:t>We have identified issues in the calibration model.</a:t>
            </a:r>
          </a:p>
          <a:p>
            <a:r>
              <a:rPr lang="en-US" dirty="0" smtClean="0"/>
              <a:t>It is a tool in the toolbox. It consolidates information, and indicates where more data is needed.</a:t>
            </a:r>
          </a:p>
          <a:p>
            <a:r>
              <a:rPr lang="en-US" dirty="0"/>
              <a:t>A single, simplified model capable of representing watersheds across the state.</a:t>
            </a:r>
          </a:p>
          <a:p>
            <a:r>
              <a:rPr lang="en-US" dirty="0"/>
              <a:t>Based on these results, we believe further investigation is needed in this basin – for water planning and determination of safe yield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a long term issue. We are trying to build a foundation of sound science.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0"/>
            <a:ext cx="107631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0576" y="3742944"/>
            <a:ext cx="280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</a:t>
            </a:r>
            <a:r>
              <a:rPr lang="en-US" dirty="0" smtClean="0"/>
              <a:t>blue streams </a:t>
            </a:r>
            <a:r>
              <a:rPr lang="en-US" dirty="0" smtClean="0"/>
              <a:t>are </a:t>
            </a:r>
            <a:r>
              <a:rPr lang="en-US" dirty="0" smtClean="0"/>
              <a:t>included in SWAM, </a:t>
            </a:r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b</a:t>
            </a:r>
            <a:r>
              <a:rPr lang="en-US" dirty="0" smtClean="0"/>
              <a:t>lue </a:t>
            </a:r>
            <a:r>
              <a:rPr lang="en-US" dirty="0"/>
              <a:t>s</a:t>
            </a:r>
            <a:r>
              <a:rPr lang="en-US" dirty="0" smtClean="0"/>
              <a:t>treams </a:t>
            </a:r>
            <a:r>
              <a:rPr lang="en-US" dirty="0" smtClean="0"/>
              <a:t>are </a:t>
            </a:r>
            <a:r>
              <a:rPr lang="en-US" dirty="0" smtClean="0"/>
              <a:t>not.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6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266625" y="323850"/>
            <a:ext cx="11544375" cy="5967065"/>
            <a:chOff x="457125" y="883790"/>
            <a:chExt cx="10397693" cy="5083275"/>
          </a:xfrm>
        </p:grpSpPr>
        <p:sp>
          <p:nvSpPr>
            <p:cNvPr id="6" name="Rounded Rectangle 5"/>
            <p:cNvSpPr/>
            <p:nvPr/>
          </p:nvSpPr>
          <p:spPr>
            <a:xfrm>
              <a:off x="578291" y="883790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EDO1</a:t>
              </a:r>
            </a:p>
            <a:p>
              <a:pPr algn="ctr"/>
              <a:r>
                <a:rPr lang="en-US" sz="1200" dirty="0" err="1" smtClean="0"/>
                <a:t>McTier</a:t>
              </a:r>
              <a:r>
                <a:rPr lang="en-US" sz="1200" dirty="0" smtClean="0"/>
                <a:t> Creek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Monetta</a:t>
              </a:r>
              <a:r>
                <a:rPr lang="en-US" sz="1200" dirty="0" smtClean="0"/>
                <a:t> 02172300</a:t>
              </a:r>
            </a:p>
            <a:p>
              <a:pPr algn="ctr"/>
              <a:r>
                <a:rPr lang="en-US" sz="1200" dirty="0" smtClean="0"/>
                <a:t>10,000 ac</a:t>
              </a:r>
            </a:p>
            <a:p>
              <a:pPr algn="ctr"/>
              <a:r>
                <a:rPr lang="en-US" sz="1200" dirty="0" smtClean="0"/>
                <a:t>16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8290" y="2171367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EDO2</a:t>
              </a:r>
            </a:p>
            <a:p>
              <a:pPr algn="ctr"/>
              <a:r>
                <a:rPr lang="en-US" sz="1200" dirty="0" err="1" smtClean="0"/>
                <a:t>McTier</a:t>
              </a:r>
              <a:r>
                <a:rPr lang="en-US" sz="1200" dirty="0" smtClean="0"/>
                <a:t> Creek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New Holland 02172305</a:t>
              </a:r>
            </a:p>
            <a:p>
              <a:pPr algn="ctr"/>
              <a:r>
                <a:rPr lang="en-US" sz="1200" dirty="0" smtClean="0"/>
                <a:t>22,300 ac</a:t>
              </a:r>
            </a:p>
            <a:p>
              <a:pPr algn="ctr"/>
              <a:r>
                <a:rPr lang="en-US" sz="1200" dirty="0" smtClean="0"/>
                <a:t>35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33603" y="2176111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EDO3</a:t>
              </a:r>
            </a:p>
            <a:p>
              <a:pPr algn="ctr"/>
              <a:r>
                <a:rPr lang="en-US" sz="1200" dirty="0" smtClean="0"/>
                <a:t>S. Fork Edisto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Montmorenci</a:t>
              </a:r>
              <a:r>
                <a:rPr lang="en-US" sz="1200" dirty="0" smtClean="0"/>
                <a:t> 02172500</a:t>
              </a:r>
            </a:p>
            <a:p>
              <a:pPr algn="ctr"/>
              <a:r>
                <a:rPr lang="en-US" sz="1200" dirty="0" smtClean="0"/>
                <a:t>125,300 ac</a:t>
              </a:r>
            </a:p>
            <a:p>
              <a:pPr algn="ctr"/>
              <a:r>
                <a:rPr lang="en-US" sz="1200" dirty="0" smtClean="0"/>
                <a:t>196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50208" y="3426463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EDO5</a:t>
              </a:r>
            </a:p>
            <a:p>
              <a:pPr algn="ctr"/>
              <a:r>
                <a:rPr lang="en-US" sz="1200" dirty="0" smtClean="0"/>
                <a:t>S. Fork Edisto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Denmark 02173000</a:t>
              </a:r>
            </a:p>
            <a:p>
              <a:pPr algn="ctr"/>
              <a:r>
                <a:rPr lang="en-US" sz="1200" dirty="0" smtClean="0"/>
                <a:t>469,100 ac</a:t>
              </a:r>
            </a:p>
            <a:p>
              <a:pPr algn="ctr"/>
              <a:r>
                <a:rPr lang="en-US" sz="1200" dirty="0" smtClean="0"/>
                <a:t>733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52933" y="4792306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EDO6</a:t>
              </a:r>
            </a:p>
            <a:p>
              <a:pPr algn="ctr"/>
              <a:r>
                <a:rPr lang="en-US" sz="1200" dirty="0" smtClean="0"/>
                <a:t>S. Fork Edisto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Cope </a:t>
              </a:r>
            </a:p>
            <a:p>
              <a:pPr algn="ctr"/>
              <a:r>
                <a:rPr lang="en-US" sz="1200" dirty="0" smtClean="0"/>
                <a:t>02173030</a:t>
              </a:r>
            </a:p>
            <a:p>
              <a:pPr algn="ctr"/>
              <a:r>
                <a:rPr lang="en-US" sz="1200" dirty="0" smtClean="0"/>
                <a:t>490,000 ac</a:t>
              </a:r>
            </a:p>
            <a:p>
              <a:pPr algn="ctr"/>
              <a:r>
                <a:rPr lang="en-US" sz="1200" dirty="0" smtClean="0"/>
                <a:t>766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52467" y="4792306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EDO7</a:t>
              </a:r>
            </a:p>
            <a:p>
              <a:pPr algn="ctr"/>
              <a:r>
                <a:rPr lang="en-US" sz="1200" dirty="0" smtClean="0"/>
                <a:t>S. Fork Edisto</a:t>
              </a:r>
            </a:p>
            <a:p>
              <a:pPr algn="ctr"/>
              <a:r>
                <a:rPr lang="en-US" sz="1200" dirty="0" err="1"/>
                <a:t>n</a:t>
              </a:r>
              <a:r>
                <a:rPr lang="en-US" sz="1200" dirty="0" err="1" smtClean="0"/>
                <a:t>r</a:t>
              </a:r>
              <a:r>
                <a:rPr lang="en-US" sz="1200" dirty="0" smtClean="0"/>
                <a:t> Bamberg</a:t>
              </a:r>
            </a:p>
            <a:p>
              <a:pPr algn="ctr"/>
              <a:r>
                <a:rPr lang="en-US" sz="1200" dirty="0" smtClean="0"/>
                <a:t>02173051</a:t>
              </a:r>
            </a:p>
            <a:p>
              <a:pPr algn="ctr"/>
              <a:r>
                <a:rPr lang="en-US" sz="1200" dirty="0" smtClean="0"/>
                <a:t>520,400 ac</a:t>
              </a:r>
            </a:p>
            <a:p>
              <a:pPr algn="ctr"/>
              <a:r>
                <a:rPr lang="en-US" sz="1200" dirty="0" smtClean="0"/>
                <a:t>813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54860" y="2171368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EDO8</a:t>
              </a:r>
            </a:p>
            <a:p>
              <a:pPr algn="ctr"/>
              <a:r>
                <a:rPr lang="en-US" sz="1200" dirty="0" smtClean="0"/>
                <a:t>Cedar Creek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Thor 02173212</a:t>
              </a:r>
            </a:p>
            <a:p>
              <a:pPr algn="ctr"/>
              <a:r>
                <a:rPr lang="en-US" sz="1200" dirty="0" smtClean="0"/>
                <a:t>27,900 ac</a:t>
              </a:r>
            </a:p>
            <a:p>
              <a:pPr algn="ctr"/>
              <a:r>
                <a:rPr lang="en-US" sz="1200" dirty="0" smtClean="0"/>
                <a:t>44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57622" y="2171367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EDO9</a:t>
              </a:r>
            </a:p>
            <a:p>
              <a:pPr algn="ctr"/>
              <a:r>
                <a:rPr lang="en-US" sz="1200" dirty="0" smtClean="0"/>
                <a:t>Bull Swamp </a:t>
              </a:r>
              <a:r>
                <a:rPr lang="en-US" sz="1200" dirty="0" err="1" smtClean="0"/>
                <a:t>Crk</a:t>
              </a:r>
              <a:r>
                <a:rPr lang="en-US" sz="1200" dirty="0" smtClean="0"/>
                <a:t>. below Swansea</a:t>
              </a:r>
            </a:p>
            <a:p>
              <a:pPr algn="ctr"/>
              <a:r>
                <a:rPr lang="en-US" sz="1200" dirty="0" smtClean="0"/>
                <a:t>02173351</a:t>
              </a:r>
            </a:p>
            <a:p>
              <a:pPr algn="ctr"/>
              <a:r>
                <a:rPr lang="en-US" sz="1200" dirty="0" smtClean="0"/>
                <a:t>21,700 ac</a:t>
              </a:r>
            </a:p>
            <a:p>
              <a:pPr algn="ctr"/>
              <a:r>
                <a:rPr lang="en-US" sz="1200" dirty="0" smtClean="0"/>
                <a:t>34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40950" y="3396999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EDO10</a:t>
              </a:r>
            </a:p>
            <a:p>
              <a:pPr algn="ctr"/>
              <a:r>
                <a:rPr lang="en-US" sz="1200" dirty="0" smtClean="0"/>
                <a:t>N. Fork Edisto </a:t>
              </a:r>
            </a:p>
            <a:p>
              <a:pPr algn="ctr"/>
              <a:r>
                <a:rPr lang="en-US" sz="1200" dirty="0" smtClean="0"/>
                <a:t>at Orangeburg 02173500</a:t>
              </a:r>
            </a:p>
            <a:p>
              <a:pPr algn="ctr"/>
              <a:r>
                <a:rPr lang="en-US" sz="1200" dirty="0" smtClean="0"/>
                <a:t>438,800 ac</a:t>
              </a:r>
            </a:p>
            <a:p>
              <a:pPr algn="ctr"/>
              <a:r>
                <a:rPr lang="en-US" sz="1200" dirty="0" smtClean="0"/>
                <a:t>686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10968" y="4792752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EDO11</a:t>
              </a:r>
            </a:p>
            <a:p>
              <a:pPr algn="ctr"/>
              <a:r>
                <a:rPr lang="en-US" sz="1200" dirty="0" smtClean="0"/>
                <a:t>Edisto </a:t>
              </a:r>
            </a:p>
            <a:p>
              <a:pPr algn="ctr"/>
              <a:r>
                <a:rPr lang="en-US" sz="1200" dirty="0" err="1" smtClean="0"/>
                <a:t>nr</a:t>
              </a:r>
              <a:r>
                <a:rPr lang="en-US" sz="1200" dirty="0" smtClean="0"/>
                <a:t> Branchville 02174000</a:t>
              </a:r>
            </a:p>
            <a:p>
              <a:pPr algn="ctr"/>
              <a:r>
                <a:rPr lang="en-US" sz="1200" dirty="0" smtClean="0"/>
                <a:t>1,106,000 ac</a:t>
              </a:r>
            </a:p>
            <a:p>
              <a:pPr algn="ctr"/>
              <a:r>
                <a:rPr lang="en-US" sz="1200" dirty="0" smtClean="0"/>
                <a:t>1,728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391466" y="3426463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EDO12</a:t>
              </a:r>
            </a:p>
            <a:p>
              <a:pPr algn="ctr"/>
              <a:r>
                <a:rPr lang="en-US" sz="1200" dirty="0" smtClean="0"/>
                <a:t>Cow Castle </a:t>
              </a:r>
              <a:r>
                <a:rPr lang="en-US" sz="1200" dirty="0" err="1" smtClean="0"/>
                <a:t>Crk</a:t>
              </a:r>
              <a:r>
                <a:rPr lang="en-US" sz="1200" dirty="0" smtClean="0"/>
                <a:t>. </a:t>
              </a:r>
              <a:r>
                <a:rPr lang="en-US" sz="1200" dirty="0" err="1"/>
                <a:t>n</a:t>
              </a:r>
              <a:r>
                <a:rPr lang="en-US" sz="1200" dirty="0" err="1" smtClean="0"/>
                <a:t>r</a:t>
              </a:r>
              <a:r>
                <a:rPr lang="en-US" sz="1200" dirty="0" smtClean="0"/>
                <a:t> Bowman 02174250</a:t>
              </a:r>
            </a:p>
            <a:p>
              <a:pPr algn="ctr"/>
              <a:r>
                <a:rPr lang="en-US" sz="1200" dirty="0" smtClean="0"/>
                <a:t>15,500 ac</a:t>
              </a:r>
            </a:p>
            <a:p>
              <a:pPr algn="ctr"/>
              <a:r>
                <a:rPr lang="en-US" sz="1200" dirty="0" smtClean="0"/>
                <a:t>24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392646" y="4789085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EDO13</a:t>
              </a:r>
            </a:p>
            <a:p>
              <a:pPr algn="ctr"/>
              <a:r>
                <a:rPr lang="en-US" sz="1200" dirty="0" smtClean="0"/>
                <a:t>Edisto</a:t>
              </a:r>
            </a:p>
            <a:p>
              <a:pPr algn="ctr"/>
              <a:r>
                <a:rPr lang="en-US" sz="1200" dirty="0" err="1"/>
                <a:t>n</a:t>
              </a:r>
              <a:r>
                <a:rPr lang="en-US" sz="1200" dirty="0" err="1" smtClean="0"/>
                <a:t>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Givhans</a:t>
              </a:r>
              <a:r>
                <a:rPr lang="en-US" sz="1200" dirty="0" smtClean="0"/>
                <a:t> 02175000</a:t>
              </a:r>
            </a:p>
            <a:p>
              <a:pPr algn="ctr"/>
              <a:r>
                <a:rPr lang="en-US" sz="1200" dirty="0" smtClean="0"/>
                <a:t>1,737,300 ac</a:t>
              </a:r>
            </a:p>
            <a:p>
              <a:pPr algn="ctr"/>
              <a:r>
                <a:rPr lang="en-US" sz="1200" dirty="0" smtClean="0"/>
                <a:t>2,715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52926" y="962221"/>
              <a:ext cx="131364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EDO4</a:t>
              </a:r>
            </a:p>
            <a:p>
              <a:pPr algn="ctr"/>
              <a:r>
                <a:rPr lang="en-US" sz="1200" dirty="0" smtClean="0"/>
                <a:t>Dean Swamp Creek </a:t>
              </a:r>
              <a:r>
                <a:rPr lang="en-US" sz="1200" dirty="0" err="1"/>
                <a:t>n</a:t>
              </a:r>
              <a:r>
                <a:rPr lang="en-US" sz="1200" dirty="0" err="1" smtClean="0"/>
                <a:t>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Salley</a:t>
              </a:r>
              <a:r>
                <a:rPr lang="en-US" sz="1200" dirty="0" smtClean="0"/>
                <a:t> 02172640</a:t>
              </a:r>
            </a:p>
            <a:p>
              <a:pPr algn="ctr"/>
              <a:r>
                <a:rPr lang="en-US" sz="1200" dirty="0" smtClean="0"/>
                <a:t>19,900 ac</a:t>
              </a:r>
            </a:p>
            <a:p>
              <a:pPr algn="ctr"/>
              <a:r>
                <a:rPr lang="en-US" sz="1200" dirty="0" smtClean="0"/>
                <a:t>31 </a:t>
              </a:r>
              <a:r>
                <a:rPr lang="en-US" sz="1200" dirty="0" err="1" smtClean="0"/>
                <a:t>sqmi</a:t>
              </a:r>
              <a:endParaRPr lang="en-US" sz="12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6626" t="26716" r="61016" b="68667"/>
            <a:stretch/>
          </p:blipFill>
          <p:spPr>
            <a:xfrm>
              <a:off x="9350522" y="5742126"/>
              <a:ext cx="1504296" cy="2215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6845" t="35796" r="61036" b="59566"/>
            <a:stretch/>
          </p:blipFill>
          <p:spPr>
            <a:xfrm>
              <a:off x="7604198" y="5744429"/>
              <a:ext cx="1493195" cy="22263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6669" t="40263" r="61093" b="54767"/>
            <a:stretch/>
          </p:blipFill>
          <p:spPr>
            <a:xfrm>
              <a:off x="6557498" y="4341911"/>
              <a:ext cx="1498746" cy="2385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6789" t="44977" r="60972" b="50550"/>
            <a:stretch/>
          </p:blipFill>
          <p:spPr>
            <a:xfrm>
              <a:off x="7603668" y="3130200"/>
              <a:ext cx="1498745" cy="21468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6656" t="49273" r="60553" b="45609"/>
            <a:stretch/>
          </p:blipFill>
          <p:spPr>
            <a:xfrm>
              <a:off x="5558724" y="3103829"/>
              <a:ext cx="1524428" cy="2456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l="6582" t="53552" r="60832" b="41330"/>
            <a:stretch/>
          </p:blipFill>
          <p:spPr>
            <a:xfrm>
              <a:off x="5859870" y="5706261"/>
              <a:ext cx="1514901" cy="24565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l="6547" t="58054" r="60866" b="37112"/>
            <a:stretch/>
          </p:blipFill>
          <p:spPr>
            <a:xfrm>
              <a:off x="4164664" y="5710948"/>
              <a:ext cx="1514902" cy="2320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6296" t="62583" r="60298" b="32299"/>
            <a:stretch/>
          </p:blipFill>
          <p:spPr>
            <a:xfrm>
              <a:off x="3139954" y="4328720"/>
              <a:ext cx="1553012" cy="24566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6653" t="72026" r="61123" b="22904"/>
            <a:stretch/>
          </p:blipFill>
          <p:spPr>
            <a:xfrm>
              <a:off x="2141387" y="3090511"/>
              <a:ext cx="1498075" cy="24334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/>
            <a:srcRect l="6216" t="76795" r="59337" b="18750"/>
            <a:stretch/>
          </p:blipFill>
          <p:spPr>
            <a:xfrm>
              <a:off x="457125" y="3084731"/>
              <a:ext cx="1601398" cy="21385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6" idx="2"/>
              <a:endCxn id="7" idx="0"/>
            </p:cNvCxnSpPr>
            <p:nvPr/>
          </p:nvCxnSpPr>
          <p:spPr>
            <a:xfrm flipH="1">
              <a:off x="1235113" y="1798190"/>
              <a:ext cx="1" cy="3731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1" idx="0"/>
              <a:endCxn id="9" idx="0"/>
            </p:cNvCxnSpPr>
            <p:nvPr/>
          </p:nvCxnSpPr>
          <p:spPr>
            <a:xfrm flipH="1">
              <a:off x="3907031" y="1883995"/>
              <a:ext cx="2717" cy="15424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1" idx="3"/>
              <a:endCxn id="12" idx="1"/>
            </p:cNvCxnSpPr>
            <p:nvPr/>
          </p:nvCxnSpPr>
          <p:spPr>
            <a:xfrm>
              <a:off x="5566578" y="5249506"/>
              <a:ext cx="38588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8" idx="3"/>
              <a:endCxn id="9" idx="0"/>
            </p:cNvCxnSpPr>
            <p:nvPr/>
          </p:nvCxnSpPr>
          <p:spPr>
            <a:xfrm>
              <a:off x="3547248" y="2633311"/>
              <a:ext cx="359783" cy="793152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7" idx="3"/>
              <a:endCxn id="8" idx="1"/>
            </p:cNvCxnSpPr>
            <p:nvPr/>
          </p:nvCxnSpPr>
          <p:spPr>
            <a:xfrm>
              <a:off x="1891935" y="2628567"/>
              <a:ext cx="341668" cy="4744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9" idx="3"/>
              <a:endCxn id="11" idx="0"/>
            </p:cNvCxnSpPr>
            <p:nvPr/>
          </p:nvCxnSpPr>
          <p:spPr>
            <a:xfrm>
              <a:off x="4563853" y="3883663"/>
              <a:ext cx="345903" cy="9086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13" idx="3"/>
              <a:endCxn id="15" idx="0"/>
            </p:cNvCxnSpPr>
            <p:nvPr/>
          </p:nvCxnSpPr>
          <p:spPr>
            <a:xfrm>
              <a:off x="6968505" y="2628568"/>
              <a:ext cx="329268" cy="76843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14" idx="1"/>
              <a:endCxn id="15" idx="0"/>
            </p:cNvCxnSpPr>
            <p:nvPr/>
          </p:nvCxnSpPr>
          <p:spPr>
            <a:xfrm rot="10800000" flipV="1">
              <a:off x="7297774" y="2628567"/>
              <a:ext cx="359849" cy="768432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2" idx="3"/>
              <a:endCxn id="16" idx="1"/>
            </p:cNvCxnSpPr>
            <p:nvPr/>
          </p:nvCxnSpPr>
          <p:spPr>
            <a:xfrm>
              <a:off x="7266112" y="5249506"/>
              <a:ext cx="444856" cy="4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15" idx="3"/>
              <a:endCxn id="16" idx="0"/>
            </p:cNvCxnSpPr>
            <p:nvPr/>
          </p:nvCxnSpPr>
          <p:spPr>
            <a:xfrm>
              <a:off x="7954595" y="3854199"/>
              <a:ext cx="413196" cy="9385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7" idx="2"/>
              <a:endCxn id="18" idx="0"/>
            </p:cNvCxnSpPr>
            <p:nvPr/>
          </p:nvCxnSpPr>
          <p:spPr>
            <a:xfrm>
              <a:off x="10048289" y="4340863"/>
              <a:ext cx="1180" cy="4482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6" idx="3"/>
              <a:endCxn id="18" idx="1"/>
            </p:cNvCxnSpPr>
            <p:nvPr/>
          </p:nvCxnSpPr>
          <p:spPr>
            <a:xfrm flipV="1">
              <a:off x="9024613" y="5246285"/>
              <a:ext cx="368033" cy="36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677" t="81335" r="59337" b="14427"/>
            <a:stretch/>
          </p:blipFill>
          <p:spPr>
            <a:xfrm>
              <a:off x="510296" y="1840058"/>
              <a:ext cx="1526826" cy="1965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6400" t="30995" r="61241" b="64201"/>
            <a:stretch/>
          </p:blipFill>
          <p:spPr>
            <a:xfrm>
              <a:off x="9305273" y="4385296"/>
              <a:ext cx="1504297" cy="23058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6765" t="67463" r="61121" b="27621"/>
            <a:stretch/>
          </p:blipFill>
          <p:spPr>
            <a:xfrm>
              <a:off x="3163284" y="1883995"/>
              <a:ext cx="1492927" cy="235975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5534526" y="50376"/>
            <a:ext cx="622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Schematic of USGS gages in the Edisto Basin.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Period of Record is displayed graphically beneath the gage info.</a:t>
            </a:r>
          </a:p>
        </p:txBody>
      </p:sp>
    </p:spTree>
    <p:extLst>
      <p:ext uri="{BB962C8B-B14F-4D97-AF65-F5344CB8AC3E}">
        <p14:creationId xmlns:p14="http://schemas.microsoft.com/office/powerpoint/2010/main" val="3623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44" t="-209" r="35451" b="-10844"/>
          <a:stretch/>
        </p:blipFill>
        <p:spPr>
          <a:xfrm>
            <a:off x="2296756" y="742384"/>
            <a:ext cx="8145885" cy="1867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120" y="122759"/>
            <a:ext cx="3611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Area Proration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53085" y="3096285"/>
            <a:ext cx="116065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SWAM approximates the area proration model of streamflow.</a:t>
            </a:r>
          </a:p>
          <a:p>
            <a:endParaRPr lang="en-US" sz="2800" dirty="0" smtClean="0"/>
          </a:p>
          <a:p>
            <a:r>
              <a:rPr lang="en-US" sz="2800" dirty="0" smtClean="0"/>
              <a:t>On average, over time, the area proration model works well.</a:t>
            </a:r>
          </a:p>
          <a:p>
            <a:endParaRPr lang="en-US" sz="2800" dirty="0"/>
          </a:p>
          <a:p>
            <a:r>
              <a:rPr lang="en-US" sz="2800" dirty="0" smtClean="0"/>
              <a:t>Limitations: flow routing, variable </a:t>
            </a:r>
            <a:r>
              <a:rPr lang="en-US" sz="2800" dirty="0" err="1" smtClean="0"/>
              <a:t>baseflow</a:t>
            </a:r>
            <a:r>
              <a:rPr lang="en-US" sz="2800" dirty="0" smtClean="0"/>
              <a:t>, only applies in similar areas . . 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3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</a:t>
            </a:r>
            <a:r>
              <a:rPr lang="en-US" dirty="0" smtClean="0"/>
              <a:t> w Chris Thomason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Hardwood cutting has increased when the computer industry took off. Computer paper is a mix of pine and hardwood. Most of the floodplain forests have been </a:t>
            </a:r>
            <a:r>
              <a:rPr lang="en-US" dirty="0" err="1"/>
              <a:t>clearcut</a:t>
            </a:r>
            <a:r>
              <a:rPr lang="en-US" dirty="0"/>
              <a:t> in the last 30 years. </a:t>
            </a:r>
          </a:p>
          <a:p>
            <a:r>
              <a:rPr lang="en-US" dirty="0"/>
              <a:t>Planted pine has exacerbated drought flows. First few years, planted pines don’t cause much issue, but when they are 15-20 years old in a monoculture, they take up a lot of water. They found that streams in those areas would dry up faster than flows in other areas. USGS or other? </a:t>
            </a:r>
          </a:p>
          <a:p>
            <a:r>
              <a:rPr lang="en-US" dirty="0"/>
              <a:t>Last 15-20 years, the beavers came back. Huge amounts of those. May help during low flows. If you go back 25 years, there wouldn’t have been 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05" y="2239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Where to from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120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investigation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Rainfall-runoff model</a:t>
            </a:r>
          </a:p>
          <a:p>
            <a:r>
              <a:rPr lang="en-US" dirty="0" smtClean="0"/>
              <a:t>Integrated Groundwater-Surface water model</a:t>
            </a:r>
          </a:p>
          <a:p>
            <a:r>
              <a:rPr lang="en-US" dirty="0" smtClean="0"/>
              <a:t>More advanced statistical techniques</a:t>
            </a:r>
          </a:p>
          <a:p>
            <a:pPr lvl="1"/>
            <a:r>
              <a:rPr lang="en-US" dirty="0" smtClean="0"/>
              <a:t>Nonlinear Autoregressive Moving Average with </a:t>
            </a:r>
            <a:r>
              <a:rPr lang="en-US" smtClean="0"/>
              <a:t>Exogenous Inputs</a:t>
            </a:r>
            <a:endParaRPr lang="en-US" dirty="0" smtClean="0"/>
          </a:p>
          <a:p>
            <a:r>
              <a:rPr lang="en-US" dirty="0" smtClean="0"/>
              <a:t>User friendly web applications to 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planning councils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forum</a:t>
            </a:r>
          </a:p>
          <a:p>
            <a:r>
              <a:rPr lang="en-US" dirty="0" smtClean="0"/>
              <a:t>Coalition of the willing</a:t>
            </a:r>
          </a:p>
          <a:p>
            <a:r>
              <a:rPr lang="en-US" dirty="0" smtClean="0"/>
              <a:t>No one is excluded</a:t>
            </a:r>
          </a:p>
          <a:p>
            <a:r>
              <a:rPr lang="en-US" dirty="0" smtClean="0"/>
              <a:t>Be creative, how can you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4930"/>
            <a:ext cx="10515600" cy="5452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c</a:t>
            </a:r>
            <a:r>
              <a:rPr lang="en-US" sz="4000" dirty="0" err="1" smtClean="0"/>
              <a:t>fs</a:t>
            </a:r>
            <a:r>
              <a:rPr lang="en-US" sz="4000" dirty="0" smtClean="0"/>
              <a:t> = Cubic Feet per Second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MGD = Million Gallons per Day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MGM = Million Gallons per Month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3 MGM = 100,000 MGD = 0.15 </a:t>
            </a:r>
            <a:r>
              <a:rPr lang="en-US" sz="4000" dirty="0" err="1" smtClean="0"/>
              <a:t>cfs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103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5" t="2165" r="1733" b="2054"/>
          <a:stretch/>
        </p:blipFill>
        <p:spPr>
          <a:xfrm>
            <a:off x="1466336" y="0"/>
            <a:ext cx="8616778" cy="68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read the Bill? Do you approve or disapprove? </a:t>
            </a:r>
          </a:p>
          <a:p>
            <a:r>
              <a:rPr lang="en-US" dirty="0" smtClean="0"/>
              <a:t>Who has read the regulations? Do you approve or disapprove?</a:t>
            </a:r>
          </a:p>
          <a:p>
            <a:r>
              <a:rPr lang="en-US" dirty="0" smtClean="0"/>
              <a:t>Who was at the meeting over a year ago in Aiken?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4032"/>
            <a:ext cx="1044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Safe Yield and Minimum Instream Flow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34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746"/>
            <a:ext cx="10515600" cy="56662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u="sng" dirty="0" smtClean="0"/>
              <a:t>Section 49-4-20(25) of the SC Code of Laws</a:t>
            </a:r>
          </a:p>
          <a:p>
            <a:pPr marL="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Safe yield" means </a:t>
            </a:r>
            <a:r>
              <a:rPr lang="en-US" sz="3200" b="1" u="sng" dirty="0"/>
              <a:t>the amount of water available </a:t>
            </a:r>
            <a:r>
              <a:rPr lang="en-US" sz="2000" dirty="0"/>
              <a:t>for withdrawal from a particular surface water source </a:t>
            </a:r>
            <a:r>
              <a:rPr lang="en-US" sz="3200" b="1" u="sng" dirty="0"/>
              <a:t>in excess of the minimum instream flow</a:t>
            </a:r>
            <a:r>
              <a:rPr lang="en-US" b="1" u="sng" dirty="0"/>
              <a:t> </a:t>
            </a:r>
            <a:r>
              <a:rPr lang="en-US" sz="2000" dirty="0"/>
              <a:t>or minimum water level for that surface water source. Safe yield is determined by comparing the natural and artificial replenishment of the surface water to the existing or planned consumptive and </a:t>
            </a:r>
            <a:r>
              <a:rPr lang="en-US" sz="2000" dirty="0" smtClean="0"/>
              <a:t>non-consumptive </a:t>
            </a:r>
            <a:r>
              <a:rPr lang="en-US" sz="2000" dirty="0"/>
              <a:t>uses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r>
              <a:rPr lang="en-US" sz="100" dirty="0"/>
              <a:t/>
            </a:r>
            <a:br>
              <a:rPr lang="en-US" sz="100" dirty="0"/>
            </a:br>
            <a:r>
              <a:rPr lang="en-US" dirty="0" smtClean="0"/>
              <a:t>Minimum Instream Flow</a:t>
            </a:r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 smtClean="0"/>
              <a:t>The 20-30-40 values are consistent with DNR recommendations for the Piedmont. Since 1988, DNR has recommended 20-40-60 for the Coastal Plain.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18961"/>
              </p:ext>
            </p:extLst>
          </p:nvPr>
        </p:nvGraphicFramePr>
        <p:xfrm>
          <a:off x="3259439" y="3146146"/>
          <a:ext cx="550562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30"/>
                <a:gridCol w="3155092"/>
              </a:tblGrid>
              <a:tr h="3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Mean Annual Daily Flow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July –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May, June,</a:t>
                      </a:r>
                      <a:r>
                        <a:rPr lang="en-US" baseline="0" dirty="0" smtClean="0"/>
                        <a:t> 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January -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51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222"/>
            <a:ext cx="10515600" cy="56497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DHEC Regulation R.61-119 E.3.a.ii </a:t>
            </a:r>
            <a:r>
              <a:rPr lang="en-US" sz="3600" dirty="0"/>
              <a:t>(A) 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2000" dirty="0" smtClean="0"/>
              <a:t>For withdrawals in a stream segment not influenced by a licensed or otherwise flow controlled impoundment, the safe yield is calculated as </a:t>
            </a:r>
            <a:r>
              <a:rPr lang="en-US" sz="3200" b="1" u="sng" dirty="0" smtClean="0"/>
              <a:t>the difference between the mean annual daily flow and twenty (20) percent of mean annual daily flow at the withdrawal point</a:t>
            </a:r>
            <a:r>
              <a:rPr lang="en-US" sz="2400" dirty="0" smtClean="0"/>
              <a:t>,</a:t>
            </a:r>
            <a:r>
              <a:rPr lang="en-US" sz="2000" dirty="0" smtClean="0"/>
              <a:t> taking into consideration natural and artificial replenishment of the surface water and affected downstream withdrawals.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81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4615" y="0"/>
            <a:ext cx="8736777" cy="6858000"/>
            <a:chOff x="1614615" y="0"/>
            <a:chExt cx="873677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615" y="0"/>
              <a:ext cx="8736777" cy="6858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41949" y="742384"/>
              <a:ext cx="416459" cy="307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4471" y="742384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4471" y="2824680"/>
              <a:ext cx="90535" cy="310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2484" y="3939931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61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4615" y="0"/>
            <a:ext cx="8736777" cy="6858000"/>
            <a:chOff x="1614615" y="0"/>
            <a:chExt cx="873677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615" y="0"/>
              <a:ext cx="8736777" cy="6858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41949" y="742384"/>
              <a:ext cx="416459" cy="307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4471" y="742384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4471" y="2824680"/>
              <a:ext cx="90535" cy="310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2484" y="3939931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47784" y="3319849"/>
              <a:ext cx="328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80% mean = regulatory safe yield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34193" y="3319849"/>
              <a:ext cx="0" cy="2636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47784" y="3319849"/>
              <a:ext cx="3192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2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4615" y="0"/>
            <a:ext cx="8736777" cy="6858000"/>
            <a:chOff x="1614615" y="0"/>
            <a:chExt cx="873677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4615" y="0"/>
              <a:ext cx="8736777" cy="685800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9333470" y="4753069"/>
              <a:ext cx="0" cy="1202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41949" y="742384"/>
              <a:ext cx="416459" cy="307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4471" y="742384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4471" y="2824680"/>
              <a:ext cx="90535" cy="310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2484" y="3939931"/>
              <a:ext cx="90535" cy="199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47784" y="3319849"/>
              <a:ext cx="328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80% mean = regulatory safe yield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6620" y="4654376"/>
              <a:ext cx="393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20% mean = minimum instream flow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34193" y="3319849"/>
              <a:ext cx="0" cy="2636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47784" y="4654376"/>
              <a:ext cx="68958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47784" y="3319849"/>
              <a:ext cx="3192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03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860</Words>
  <Application>Microsoft Office PowerPoint</Application>
  <PresentationFormat>Widescreen</PresentationFormat>
  <Paragraphs>150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Edisto SWAM</vt:lpstr>
      <vt:lpstr>PowerPoint Presentation</vt:lpstr>
      <vt:lpstr>PowerPoint Presentation</vt:lpstr>
      <vt:lpstr>PowerPoint Presentation</vt:lpstr>
      <vt:lpstr>Convo w Chris Thomason</vt:lpstr>
      <vt:lpstr>Where to from here?</vt:lpstr>
      <vt:lpstr>Further investigation . . .</vt:lpstr>
      <vt:lpstr>Basin planning councils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Pellett</dc:creator>
  <cp:lastModifiedBy>Alex Pellett</cp:lastModifiedBy>
  <cp:revision>25</cp:revision>
  <dcterms:created xsi:type="dcterms:W3CDTF">2016-06-17T13:50:02Z</dcterms:created>
  <dcterms:modified xsi:type="dcterms:W3CDTF">2016-06-17T22:31:52Z</dcterms:modified>
</cp:coreProperties>
</file>